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67" r:id="rId11"/>
    <p:sldId id="270" r:id="rId12"/>
    <p:sldId id="265" r:id="rId13"/>
    <p:sldId id="268" r:id="rId14"/>
    <p:sldId id="269" r:id="rId15"/>
    <p:sldId id="266"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20" autoAdjust="0"/>
  </p:normalViewPr>
  <p:slideViewPr>
    <p:cSldViewPr snapToGrid="0">
      <p:cViewPr varScale="1">
        <p:scale>
          <a:sx n="55" d="100"/>
          <a:sy n="55" d="100"/>
        </p:scale>
        <p:origin x="108"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8.svg"/><Relationship Id="rId1" Type="http://schemas.openxmlformats.org/officeDocument/2006/relationships/image" Target="../media/image15.png"/><Relationship Id="rId6" Type="http://schemas.openxmlformats.org/officeDocument/2006/relationships/image" Target="../media/image12.svg"/><Relationship Id="rId5" Type="http://schemas.openxmlformats.org/officeDocument/2006/relationships/image" Target="../media/image1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DA77DAB-6509-4E3F-A7F4-74786109B838}"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E6340E5-A30F-4341-8EB3-549FCE1D0FF5}">
      <dgm:prSet/>
      <dgm:spPr/>
      <dgm:t>
        <a:bodyPr/>
        <a:lstStyle/>
        <a:p>
          <a:r>
            <a:rPr lang="en-US" dirty="0"/>
            <a:t>Most viruses can live for several hours on a surface so it’s important to disinfect surfaces to get rid of the virus.</a:t>
          </a:r>
        </a:p>
      </dgm:t>
    </dgm:pt>
    <dgm:pt modelId="{F848D66B-6663-481E-971B-194237E53FD1}" type="parTrans" cxnId="{2AF70B8C-4E55-42A3-B882-30815A36D32C}">
      <dgm:prSet/>
      <dgm:spPr/>
      <dgm:t>
        <a:bodyPr/>
        <a:lstStyle/>
        <a:p>
          <a:endParaRPr lang="en-US"/>
        </a:p>
      </dgm:t>
    </dgm:pt>
    <dgm:pt modelId="{558F0C47-AF2B-465D-BEDA-6414DD649DC9}" type="sibTrans" cxnId="{2AF70B8C-4E55-42A3-B882-30815A36D32C}">
      <dgm:prSet/>
      <dgm:spPr/>
      <dgm:t>
        <a:bodyPr/>
        <a:lstStyle/>
        <a:p>
          <a:endParaRPr lang="en-US"/>
        </a:p>
      </dgm:t>
    </dgm:pt>
    <dgm:pt modelId="{D12E3A02-A624-43C8-A4FE-989237170513}">
      <dgm:prSet/>
      <dgm:spPr/>
      <dgm:t>
        <a:bodyPr/>
        <a:lstStyle/>
        <a:p>
          <a:r>
            <a:rPr lang="en-US" dirty="0"/>
            <a:t>Facilities and equipment should be cleaned prior to the start of workouts for each group and immediately after (Coaches/Janitorial Staff)</a:t>
          </a:r>
        </a:p>
      </dgm:t>
    </dgm:pt>
    <dgm:pt modelId="{975F1F1B-D1C1-4045-BB42-5C55F450B100}" type="parTrans" cxnId="{D405EC9D-DA37-45A0-8A1E-052CDB29623A}">
      <dgm:prSet/>
      <dgm:spPr/>
      <dgm:t>
        <a:bodyPr/>
        <a:lstStyle/>
        <a:p>
          <a:endParaRPr lang="en-US"/>
        </a:p>
      </dgm:t>
    </dgm:pt>
    <dgm:pt modelId="{F64D8879-733C-4758-94C4-22799C4D05D0}" type="sibTrans" cxnId="{D405EC9D-DA37-45A0-8A1E-052CDB29623A}">
      <dgm:prSet/>
      <dgm:spPr/>
      <dgm:t>
        <a:bodyPr/>
        <a:lstStyle/>
        <a:p>
          <a:endParaRPr lang="en-US"/>
        </a:p>
      </dgm:t>
    </dgm:pt>
    <dgm:pt modelId="{34060B5C-1937-40A3-89A7-7520B2FE8DF9}">
      <dgm:prSet/>
      <dgm:spPr/>
      <dgm:t>
        <a:bodyPr/>
        <a:lstStyle/>
        <a:p>
          <a:r>
            <a:rPr lang="en-US" dirty="0"/>
            <a:t>All mats, athletic equipment, and surfaces should be cleaned and disinfected after use by each athlete.(Best to avoid sharing equipment)</a:t>
          </a:r>
        </a:p>
      </dgm:t>
    </dgm:pt>
    <dgm:pt modelId="{BECF15E5-F04A-4A2D-A5F0-E6628B687E41}" type="parTrans" cxnId="{063133F9-A7CC-48BE-8AF2-82C10B1969DC}">
      <dgm:prSet/>
      <dgm:spPr/>
      <dgm:t>
        <a:bodyPr/>
        <a:lstStyle/>
        <a:p>
          <a:endParaRPr lang="en-US"/>
        </a:p>
      </dgm:t>
    </dgm:pt>
    <dgm:pt modelId="{2E842A81-B852-4DDA-A2EB-C33BCB12FCE7}" type="sibTrans" cxnId="{063133F9-A7CC-48BE-8AF2-82C10B1969DC}">
      <dgm:prSet/>
      <dgm:spPr/>
      <dgm:t>
        <a:bodyPr/>
        <a:lstStyle/>
        <a:p>
          <a:endParaRPr lang="en-US"/>
        </a:p>
      </dgm:t>
    </dgm:pt>
    <dgm:pt modelId="{E306765F-ACC9-41AA-98BA-36BA5AA22CF1}">
      <dgm:prSet/>
      <dgm:spPr/>
      <dgm:t>
        <a:bodyPr/>
        <a:lstStyle/>
        <a:p>
          <a:r>
            <a:rPr lang="en-US" dirty="0"/>
            <a:t>Regularly clean and disinfect frequently touched surfaces and equipment (door handles, light switches, chairs, benches, lockers, railing, etc.)</a:t>
          </a:r>
        </a:p>
      </dgm:t>
    </dgm:pt>
    <dgm:pt modelId="{A71A9BB5-F633-437E-BA4F-01D4AE1C5826}" type="parTrans" cxnId="{D43A9A79-76D5-4F6B-BAD2-CE8F2E7E803C}">
      <dgm:prSet/>
      <dgm:spPr/>
      <dgm:t>
        <a:bodyPr/>
        <a:lstStyle/>
        <a:p>
          <a:endParaRPr lang="en-US"/>
        </a:p>
      </dgm:t>
    </dgm:pt>
    <dgm:pt modelId="{F484BB7C-77AF-457E-A11B-2A002ACC52C3}" type="sibTrans" cxnId="{D43A9A79-76D5-4F6B-BAD2-CE8F2E7E803C}">
      <dgm:prSet/>
      <dgm:spPr/>
      <dgm:t>
        <a:bodyPr/>
        <a:lstStyle/>
        <a:p>
          <a:endParaRPr lang="en-US"/>
        </a:p>
      </dgm:t>
    </dgm:pt>
    <dgm:pt modelId="{DAC1579F-E2E5-469A-9ACD-5AACC1B249EC}" type="pres">
      <dgm:prSet presAssocID="{3DA77DAB-6509-4E3F-A7F4-74786109B838}" presName="root" presStyleCnt="0">
        <dgm:presLayoutVars>
          <dgm:dir/>
          <dgm:resizeHandles val="exact"/>
        </dgm:presLayoutVars>
      </dgm:prSet>
      <dgm:spPr/>
    </dgm:pt>
    <dgm:pt modelId="{E115DF37-6F51-4936-8BB2-2728519411F9}" type="pres">
      <dgm:prSet presAssocID="{3DA77DAB-6509-4E3F-A7F4-74786109B838}" presName="container" presStyleCnt="0">
        <dgm:presLayoutVars>
          <dgm:dir/>
          <dgm:resizeHandles val="exact"/>
        </dgm:presLayoutVars>
      </dgm:prSet>
      <dgm:spPr/>
    </dgm:pt>
    <dgm:pt modelId="{E8DC6489-75E1-4E98-B01F-8B9A1A2A2A2A}" type="pres">
      <dgm:prSet presAssocID="{4E6340E5-A30F-4341-8EB3-549FCE1D0FF5}" presName="compNode" presStyleCnt="0"/>
      <dgm:spPr/>
    </dgm:pt>
    <dgm:pt modelId="{DF7DE4DC-D489-4C21-8EFA-2C67BA854002}" type="pres">
      <dgm:prSet presAssocID="{4E6340E5-A30F-4341-8EB3-549FCE1D0FF5}" presName="iconBgRect" presStyleLbl="bgShp" presStyleIdx="0" presStyleCnt="4"/>
      <dgm:spPr/>
    </dgm:pt>
    <dgm:pt modelId="{EA67FE4F-4E00-4537-AEFF-63107585BC0B}" type="pres">
      <dgm:prSet presAssocID="{4E6340E5-A30F-4341-8EB3-549FCE1D0F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dy bug"/>
        </a:ext>
      </dgm:extLst>
    </dgm:pt>
    <dgm:pt modelId="{25218FD6-DB31-47C3-A20B-712F42717384}" type="pres">
      <dgm:prSet presAssocID="{4E6340E5-A30F-4341-8EB3-549FCE1D0FF5}" presName="spaceRect" presStyleCnt="0"/>
      <dgm:spPr/>
    </dgm:pt>
    <dgm:pt modelId="{76DAA7E2-C9D6-4304-AB97-FFC8BE73622C}" type="pres">
      <dgm:prSet presAssocID="{4E6340E5-A30F-4341-8EB3-549FCE1D0FF5}" presName="textRect" presStyleLbl="revTx" presStyleIdx="0" presStyleCnt="4">
        <dgm:presLayoutVars>
          <dgm:chMax val="1"/>
          <dgm:chPref val="1"/>
        </dgm:presLayoutVars>
      </dgm:prSet>
      <dgm:spPr/>
    </dgm:pt>
    <dgm:pt modelId="{9E201AB3-C590-4CC9-87FC-B00D956A779A}" type="pres">
      <dgm:prSet presAssocID="{558F0C47-AF2B-465D-BEDA-6414DD649DC9}" presName="sibTrans" presStyleLbl="sibTrans2D1" presStyleIdx="0" presStyleCnt="0"/>
      <dgm:spPr/>
    </dgm:pt>
    <dgm:pt modelId="{B2824A89-40F7-4A24-914C-C785F264D8C9}" type="pres">
      <dgm:prSet presAssocID="{D12E3A02-A624-43C8-A4FE-989237170513}" presName="compNode" presStyleCnt="0"/>
      <dgm:spPr/>
    </dgm:pt>
    <dgm:pt modelId="{6FE0DF6B-B965-46E8-8B3F-CEBF58C84AB7}" type="pres">
      <dgm:prSet presAssocID="{D12E3A02-A624-43C8-A4FE-989237170513}" presName="iconBgRect" presStyleLbl="bgShp" presStyleIdx="1" presStyleCnt="4"/>
      <dgm:spPr/>
    </dgm:pt>
    <dgm:pt modelId="{B6541723-BE20-46CC-835B-F141D1971F57}" type="pres">
      <dgm:prSet presAssocID="{D12E3A02-A624-43C8-A4FE-989237170513}"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p and bucket"/>
        </a:ext>
      </dgm:extLst>
    </dgm:pt>
    <dgm:pt modelId="{432753EF-9806-48BF-ADE2-05AC305E4CC0}" type="pres">
      <dgm:prSet presAssocID="{D12E3A02-A624-43C8-A4FE-989237170513}" presName="spaceRect" presStyleCnt="0"/>
      <dgm:spPr/>
    </dgm:pt>
    <dgm:pt modelId="{D72815D4-9763-4CD5-AD3B-386A379CF4AC}" type="pres">
      <dgm:prSet presAssocID="{D12E3A02-A624-43C8-A4FE-989237170513}" presName="textRect" presStyleLbl="revTx" presStyleIdx="1" presStyleCnt="4">
        <dgm:presLayoutVars>
          <dgm:chMax val="1"/>
          <dgm:chPref val="1"/>
        </dgm:presLayoutVars>
      </dgm:prSet>
      <dgm:spPr/>
    </dgm:pt>
    <dgm:pt modelId="{5A8CA66E-D588-4856-A440-94C1EF403E2C}" type="pres">
      <dgm:prSet presAssocID="{F64D8879-733C-4758-94C4-22799C4D05D0}" presName="sibTrans" presStyleLbl="sibTrans2D1" presStyleIdx="0" presStyleCnt="0"/>
      <dgm:spPr/>
    </dgm:pt>
    <dgm:pt modelId="{8CFA0AD7-DC13-4926-A137-F771B3D871F4}" type="pres">
      <dgm:prSet presAssocID="{34060B5C-1937-40A3-89A7-7520B2FE8DF9}" presName="compNode" presStyleCnt="0"/>
      <dgm:spPr/>
    </dgm:pt>
    <dgm:pt modelId="{E11F8892-D8AF-4C42-B174-6FAC8E467871}" type="pres">
      <dgm:prSet presAssocID="{34060B5C-1937-40A3-89A7-7520B2FE8DF9}" presName="iconBgRect" presStyleLbl="bgShp" presStyleIdx="2" presStyleCnt="4"/>
      <dgm:spPr/>
    </dgm:pt>
    <dgm:pt modelId="{345A50C5-7F7A-4B76-AB94-6817C100243C}" type="pres">
      <dgm:prSet presAssocID="{34060B5C-1937-40A3-89A7-7520B2FE8D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ort Balls"/>
        </a:ext>
      </dgm:extLst>
    </dgm:pt>
    <dgm:pt modelId="{ECDEA1D6-C13F-4AFD-9329-8BD4B7DAD949}" type="pres">
      <dgm:prSet presAssocID="{34060B5C-1937-40A3-89A7-7520B2FE8DF9}" presName="spaceRect" presStyleCnt="0"/>
      <dgm:spPr/>
    </dgm:pt>
    <dgm:pt modelId="{2A59D24A-A773-4095-A2DB-BBEFABF2DE11}" type="pres">
      <dgm:prSet presAssocID="{34060B5C-1937-40A3-89A7-7520B2FE8DF9}" presName="textRect" presStyleLbl="revTx" presStyleIdx="2" presStyleCnt="4">
        <dgm:presLayoutVars>
          <dgm:chMax val="1"/>
          <dgm:chPref val="1"/>
        </dgm:presLayoutVars>
      </dgm:prSet>
      <dgm:spPr/>
    </dgm:pt>
    <dgm:pt modelId="{F16E0222-576A-47CC-A3AF-824186E62A71}" type="pres">
      <dgm:prSet presAssocID="{2E842A81-B852-4DDA-A2EB-C33BCB12FCE7}" presName="sibTrans" presStyleLbl="sibTrans2D1" presStyleIdx="0" presStyleCnt="0"/>
      <dgm:spPr/>
    </dgm:pt>
    <dgm:pt modelId="{CD64E4EA-CAB2-4B85-A145-A6C4572FDF77}" type="pres">
      <dgm:prSet presAssocID="{E306765F-ACC9-41AA-98BA-36BA5AA22CF1}" presName="compNode" presStyleCnt="0"/>
      <dgm:spPr/>
    </dgm:pt>
    <dgm:pt modelId="{CFE926DC-4B76-4D05-BA09-E1FDC27735FF}" type="pres">
      <dgm:prSet presAssocID="{E306765F-ACC9-41AA-98BA-36BA5AA22CF1}" presName="iconBgRect" presStyleLbl="bgShp" presStyleIdx="3" presStyleCnt="4"/>
      <dgm:spPr/>
    </dgm:pt>
    <dgm:pt modelId="{50C596D8-544C-4FAE-85A8-1C12D429FE01}" type="pres">
      <dgm:prSet presAssocID="{E306765F-ACC9-41AA-98BA-36BA5AA22CF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oap"/>
        </a:ext>
      </dgm:extLst>
    </dgm:pt>
    <dgm:pt modelId="{1C976AAA-0AB5-49FE-B7A4-C050FC0B9A71}" type="pres">
      <dgm:prSet presAssocID="{E306765F-ACC9-41AA-98BA-36BA5AA22CF1}" presName="spaceRect" presStyleCnt="0"/>
      <dgm:spPr/>
    </dgm:pt>
    <dgm:pt modelId="{F40F2970-359A-45F5-8769-38780A6891E0}" type="pres">
      <dgm:prSet presAssocID="{E306765F-ACC9-41AA-98BA-36BA5AA22CF1}" presName="textRect" presStyleLbl="revTx" presStyleIdx="3" presStyleCnt="4">
        <dgm:presLayoutVars>
          <dgm:chMax val="1"/>
          <dgm:chPref val="1"/>
        </dgm:presLayoutVars>
      </dgm:prSet>
      <dgm:spPr/>
    </dgm:pt>
  </dgm:ptLst>
  <dgm:cxnLst>
    <dgm:cxn modelId="{92336514-D724-4058-84CD-57F760164D7E}" type="presOf" srcId="{34060B5C-1937-40A3-89A7-7520B2FE8DF9}" destId="{2A59D24A-A773-4095-A2DB-BBEFABF2DE11}" srcOrd="0" destOrd="0" presId="urn:microsoft.com/office/officeart/2018/2/layout/IconCircleList"/>
    <dgm:cxn modelId="{F3D41B2A-5F80-461D-B569-0EF0A2BC2F14}" type="presOf" srcId="{E306765F-ACC9-41AA-98BA-36BA5AA22CF1}" destId="{F40F2970-359A-45F5-8769-38780A6891E0}" srcOrd="0" destOrd="0" presId="urn:microsoft.com/office/officeart/2018/2/layout/IconCircleList"/>
    <dgm:cxn modelId="{BE006535-5BA6-416F-A0AD-3925E982D906}" type="presOf" srcId="{D12E3A02-A624-43C8-A4FE-989237170513}" destId="{D72815D4-9763-4CD5-AD3B-386A379CF4AC}" srcOrd="0" destOrd="0" presId="urn:microsoft.com/office/officeart/2018/2/layout/IconCircleList"/>
    <dgm:cxn modelId="{18219063-42EC-4BEC-A1D1-41F5865DEB19}" type="presOf" srcId="{3DA77DAB-6509-4E3F-A7F4-74786109B838}" destId="{DAC1579F-E2E5-469A-9ACD-5AACC1B249EC}" srcOrd="0" destOrd="0" presId="urn:microsoft.com/office/officeart/2018/2/layout/IconCircleList"/>
    <dgm:cxn modelId="{D43A9A79-76D5-4F6B-BAD2-CE8F2E7E803C}" srcId="{3DA77DAB-6509-4E3F-A7F4-74786109B838}" destId="{E306765F-ACC9-41AA-98BA-36BA5AA22CF1}" srcOrd="3" destOrd="0" parTransId="{A71A9BB5-F633-437E-BA4F-01D4AE1C5826}" sibTransId="{F484BB7C-77AF-457E-A11B-2A002ACC52C3}"/>
    <dgm:cxn modelId="{2AF70B8C-4E55-42A3-B882-30815A36D32C}" srcId="{3DA77DAB-6509-4E3F-A7F4-74786109B838}" destId="{4E6340E5-A30F-4341-8EB3-549FCE1D0FF5}" srcOrd="0" destOrd="0" parTransId="{F848D66B-6663-481E-971B-194237E53FD1}" sibTransId="{558F0C47-AF2B-465D-BEDA-6414DD649DC9}"/>
    <dgm:cxn modelId="{E2BDB296-C4FD-4CB1-A78F-F564DC8F98A3}" type="presOf" srcId="{2E842A81-B852-4DDA-A2EB-C33BCB12FCE7}" destId="{F16E0222-576A-47CC-A3AF-824186E62A71}" srcOrd="0" destOrd="0" presId="urn:microsoft.com/office/officeart/2018/2/layout/IconCircleList"/>
    <dgm:cxn modelId="{D405EC9D-DA37-45A0-8A1E-052CDB29623A}" srcId="{3DA77DAB-6509-4E3F-A7F4-74786109B838}" destId="{D12E3A02-A624-43C8-A4FE-989237170513}" srcOrd="1" destOrd="0" parTransId="{975F1F1B-D1C1-4045-BB42-5C55F450B100}" sibTransId="{F64D8879-733C-4758-94C4-22799C4D05D0}"/>
    <dgm:cxn modelId="{F10737AC-CFC6-4788-9899-C63297A527D7}" type="presOf" srcId="{F64D8879-733C-4758-94C4-22799C4D05D0}" destId="{5A8CA66E-D588-4856-A440-94C1EF403E2C}" srcOrd="0" destOrd="0" presId="urn:microsoft.com/office/officeart/2018/2/layout/IconCircleList"/>
    <dgm:cxn modelId="{481BA8B1-0B4B-4BD1-953D-D479C9377E87}" type="presOf" srcId="{4E6340E5-A30F-4341-8EB3-549FCE1D0FF5}" destId="{76DAA7E2-C9D6-4304-AB97-FFC8BE73622C}" srcOrd="0" destOrd="0" presId="urn:microsoft.com/office/officeart/2018/2/layout/IconCircleList"/>
    <dgm:cxn modelId="{0F8919F9-34B6-43F1-BDA7-0C483ACD2C4A}" type="presOf" srcId="{558F0C47-AF2B-465D-BEDA-6414DD649DC9}" destId="{9E201AB3-C590-4CC9-87FC-B00D956A779A}" srcOrd="0" destOrd="0" presId="urn:microsoft.com/office/officeart/2018/2/layout/IconCircleList"/>
    <dgm:cxn modelId="{063133F9-A7CC-48BE-8AF2-82C10B1969DC}" srcId="{3DA77DAB-6509-4E3F-A7F4-74786109B838}" destId="{34060B5C-1937-40A3-89A7-7520B2FE8DF9}" srcOrd="2" destOrd="0" parTransId="{BECF15E5-F04A-4A2D-A5F0-E6628B687E41}" sibTransId="{2E842A81-B852-4DDA-A2EB-C33BCB12FCE7}"/>
    <dgm:cxn modelId="{05EC2D86-B0D6-4B43-950E-38B27AA02A04}" type="presParOf" srcId="{DAC1579F-E2E5-469A-9ACD-5AACC1B249EC}" destId="{E115DF37-6F51-4936-8BB2-2728519411F9}" srcOrd="0" destOrd="0" presId="urn:microsoft.com/office/officeart/2018/2/layout/IconCircleList"/>
    <dgm:cxn modelId="{086BBC99-170F-4623-AADC-6E052827860F}" type="presParOf" srcId="{E115DF37-6F51-4936-8BB2-2728519411F9}" destId="{E8DC6489-75E1-4E98-B01F-8B9A1A2A2A2A}" srcOrd="0" destOrd="0" presId="urn:microsoft.com/office/officeart/2018/2/layout/IconCircleList"/>
    <dgm:cxn modelId="{63FBDF38-E85D-4248-89F8-B6589A2917D3}" type="presParOf" srcId="{E8DC6489-75E1-4E98-B01F-8B9A1A2A2A2A}" destId="{DF7DE4DC-D489-4C21-8EFA-2C67BA854002}" srcOrd="0" destOrd="0" presId="urn:microsoft.com/office/officeart/2018/2/layout/IconCircleList"/>
    <dgm:cxn modelId="{A1D68FA5-247E-48BB-9061-C45A140930F5}" type="presParOf" srcId="{E8DC6489-75E1-4E98-B01F-8B9A1A2A2A2A}" destId="{EA67FE4F-4E00-4537-AEFF-63107585BC0B}" srcOrd="1" destOrd="0" presId="urn:microsoft.com/office/officeart/2018/2/layout/IconCircleList"/>
    <dgm:cxn modelId="{0893F385-45BE-49F1-AFF3-DD1324F7B8BE}" type="presParOf" srcId="{E8DC6489-75E1-4E98-B01F-8B9A1A2A2A2A}" destId="{25218FD6-DB31-47C3-A20B-712F42717384}" srcOrd="2" destOrd="0" presId="urn:microsoft.com/office/officeart/2018/2/layout/IconCircleList"/>
    <dgm:cxn modelId="{85FBF073-7ED2-4D9F-85CE-B1D449E1FB84}" type="presParOf" srcId="{E8DC6489-75E1-4E98-B01F-8B9A1A2A2A2A}" destId="{76DAA7E2-C9D6-4304-AB97-FFC8BE73622C}" srcOrd="3" destOrd="0" presId="urn:microsoft.com/office/officeart/2018/2/layout/IconCircleList"/>
    <dgm:cxn modelId="{834B25D3-F99C-42C6-9447-80BFF15CBBD4}" type="presParOf" srcId="{E115DF37-6F51-4936-8BB2-2728519411F9}" destId="{9E201AB3-C590-4CC9-87FC-B00D956A779A}" srcOrd="1" destOrd="0" presId="urn:microsoft.com/office/officeart/2018/2/layout/IconCircleList"/>
    <dgm:cxn modelId="{AD7DE070-D8A4-4324-AF3C-9AF78F9952F2}" type="presParOf" srcId="{E115DF37-6F51-4936-8BB2-2728519411F9}" destId="{B2824A89-40F7-4A24-914C-C785F264D8C9}" srcOrd="2" destOrd="0" presId="urn:microsoft.com/office/officeart/2018/2/layout/IconCircleList"/>
    <dgm:cxn modelId="{E6725D43-B982-4E68-8856-241E1D05D044}" type="presParOf" srcId="{B2824A89-40F7-4A24-914C-C785F264D8C9}" destId="{6FE0DF6B-B965-46E8-8B3F-CEBF58C84AB7}" srcOrd="0" destOrd="0" presId="urn:microsoft.com/office/officeart/2018/2/layout/IconCircleList"/>
    <dgm:cxn modelId="{EC16D38B-731A-4223-9D3B-48C9050539FF}" type="presParOf" srcId="{B2824A89-40F7-4A24-914C-C785F264D8C9}" destId="{B6541723-BE20-46CC-835B-F141D1971F57}" srcOrd="1" destOrd="0" presId="urn:microsoft.com/office/officeart/2018/2/layout/IconCircleList"/>
    <dgm:cxn modelId="{9ACBA384-9B23-41E4-AC1B-32B17FB45594}" type="presParOf" srcId="{B2824A89-40F7-4A24-914C-C785F264D8C9}" destId="{432753EF-9806-48BF-ADE2-05AC305E4CC0}" srcOrd="2" destOrd="0" presId="urn:microsoft.com/office/officeart/2018/2/layout/IconCircleList"/>
    <dgm:cxn modelId="{B582497E-F38C-4564-BB3F-5685F20C0C6F}" type="presParOf" srcId="{B2824A89-40F7-4A24-914C-C785F264D8C9}" destId="{D72815D4-9763-4CD5-AD3B-386A379CF4AC}" srcOrd="3" destOrd="0" presId="urn:microsoft.com/office/officeart/2018/2/layout/IconCircleList"/>
    <dgm:cxn modelId="{DBDF5A08-F763-410D-A79C-15279DC034C0}" type="presParOf" srcId="{E115DF37-6F51-4936-8BB2-2728519411F9}" destId="{5A8CA66E-D588-4856-A440-94C1EF403E2C}" srcOrd="3" destOrd="0" presId="urn:microsoft.com/office/officeart/2018/2/layout/IconCircleList"/>
    <dgm:cxn modelId="{A592B224-A28A-4DF5-AD28-A1DDAB6BF288}" type="presParOf" srcId="{E115DF37-6F51-4936-8BB2-2728519411F9}" destId="{8CFA0AD7-DC13-4926-A137-F771B3D871F4}" srcOrd="4" destOrd="0" presId="urn:microsoft.com/office/officeart/2018/2/layout/IconCircleList"/>
    <dgm:cxn modelId="{017E354C-BF0D-4F61-94E5-26B363FD0B1F}" type="presParOf" srcId="{8CFA0AD7-DC13-4926-A137-F771B3D871F4}" destId="{E11F8892-D8AF-4C42-B174-6FAC8E467871}" srcOrd="0" destOrd="0" presId="urn:microsoft.com/office/officeart/2018/2/layout/IconCircleList"/>
    <dgm:cxn modelId="{2608E8FB-A816-4B4C-9993-37239DDD5D45}" type="presParOf" srcId="{8CFA0AD7-DC13-4926-A137-F771B3D871F4}" destId="{345A50C5-7F7A-4B76-AB94-6817C100243C}" srcOrd="1" destOrd="0" presId="urn:microsoft.com/office/officeart/2018/2/layout/IconCircleList"/>
    <dgm:cxn modelId="{6DA60207-6BCF-41D2-8B62-3F426E80D128}" type="presParOf" srcId="{8CFA0AD7-DC13-4926-A137-F771B3D871F4}" destId="{ECDEA1D6-C13F-4AFD-9329-8BD4B7DAD949}" srcOrd="2" destOrd="0" presId="urn:microsoft.com/office/officeart/2018/2/layout/IconCircleList"/>
    <dgm:cxn modelId="{40D19E1F-2F23-4DCE-82E1-05FD60F7FD60}" type="presParOf" srcId="{8CFA0AD7-DC13-4926-A137-F771B3D871F4}" destId="{2A59D24A-A773-4095-A2DB-BBEFABF2DE11}" srcOrd="3" destOrd="0" presId="urn:microsoft.com/office/officeart/2018/2/layout/IconCircleList"/>
    <dgm:cxn modelId="{1BAC0AAA-4E58-4FA4-ABA9-50871161BF19}" type="presParOf" srcId="{E115DF37-6F51-4936-8BB2-2728519411F9}" destId="{F16E0222-576A-47CC-A3AF-824186E62A71}" srcOrd="5" destOrd="0" presId="urn:microsoft.com/office/officeart/2018/2/layout/IconCircleList"/>
    <dgm:cxn modelId="{F0C67E1A-7959-4CD0-9727-837A2094A7DE}" type="presParOf" srcId="{E115DF37-6F51-4936-8BB2-2728519411F9}" destId="{CD64E4EA-CAB2-4B85-A145-A6C4572FDF77}" srcOrd="6" destOrd="0" presId="urn:microsoft.com/office/officeart/2018/2/layout/IconCircleList"/>
    <dgm:cxn modelId="{5C8AA62C-BDAB-4BF0-9BC1-A18145933550}" type="presParOf" srcId="{CD64E4EA-CAB2-4B85-A145-A6C4572FDF77}" destId="{CFE926DC-4B76-4D05-BA09-E1FDC27735FF}" srcOrd="0" destOrd="0" presId="urn:microsoft.com/office/officeart/2018/2/layout/IconCircleList"/>
    <dgm:cxn modelId="{28EA85AA-F354-46B3-85F7-8A20DE0879DC}" type="presParOf" srcId="{CD64E4EA-CAB2-4B85-A145-A6C4572FDF77}" destId="{50C596D8-544C-4FAE-85A8-1C12D429FE01}" srcOrd="1" destOrd="0" presId="urn:microsoft.com/office/officeart/2018/2/layout/IconCircleList"/>
    <dgm:cxn modelId="{A3EBEA24-3E4D-4C20-90F3-CC141CE5F009}" type="presParOf" srcId="{CD64E4EA-CAB2-4B85-A145-A6C4572FDF77}" destId="{1C976AAA-0AB5-49FE-B7A4-C050FC0B9A71}" srcOrd="2" destOrd="0" presId="urn:microsoft.com/office/officeart/2018/2/layout/IconCircleList"/>
    <dgm:cxn modelId="{0EC2F6A6-AABE-43FA-8036-D6FA44B3040F}" type="presParOf" srcId="{CD64E4EA-CAB2-4B85-A145-A6C4572FDF77}" destId="{F40F2970-359A-45F5-8769-38780A6891E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E4DC-D489-4C21-8EFA-2C67BA85400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7FE4F-4E00-4537-AEFF-63107585BC0B}">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DAA7E2-C9D6-4304-AB97-FFC8BE73622C}">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Most viruses can live for several hours on a surface so it’s important to disinfect surfaces to get rid of the virus.</a:t>
          </a:r>
        </a:p>
      </dsp:txBody>
      <dsp:txXfrm>
        <a:off x="1834517" y="469890"/>
        <a:ext cx="3148942" cy="1335915"/>
      </dsp:txXfrm>
    </dsp:sp>
    <dsp:sp modelId="{6FE0DF6B-B965-46E8-8B3F-CEBF58C84AB7}">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41723-BE20-46CC-835B-F141D1971F57}">
      <dsp:nvSpPr>
        <dsp:cNvPr id="0" name=""/>
        <dsp:cNvSpPr/>
      </dsp:nvSpPr>
      <dsp:spPr>
        <a:xfrm>
          <a:off x="5812681" y="750432"/>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2815D4-9763-4CD5-AD3B-386A379CF4AC}">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Facilities and equipment should be cleaned prior to the start of workouts for each group and immediately after (Coaches/Janitorial Staff)</a:t>
          </a:r>
        </a:p>
      </dsp:txBody>
      <dsp:txXfrm>
        <a:off x="7154322" y="469890"/>
        <a:ext cx="3148942" cy="1335915"/>
      </dsp:txXfrm>
    </dsp:sp>
    <dsp:sp modelId="{E11F8892-D8AF-4C42-B174-6FAC8E467871}">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A50C5-7F7A-4B76-AB94-6817C100243C}">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9D24A-A773-4095-A2DB-BBEFABF2DE1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All mats, athletic equipment, and surfaces should be cleaned and disinfected after use by each athlete.(Best to avoid sharing equipment)</a:t>
          </a:r>
        </a:p>
      </dsp:txBody>
      <dsp:txXfrm>
        <a:off x="1834517" y="2545532"/>
        <a:ext cx="3148942" cy="1335915"/>
      </dsp:txXfrm>
    </dsp:sp>
    <dsp:sp modelId="{CFE926DC-4B76-4D05-BA09-E1FDC27735FF}">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596D8-544C-4FAE-85A8-1C12D429FE01}">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F2970-359A-45F5-8769-38780A6891E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Regularly clean and disinfect frequently touched surfaces and equipment (door handles, light switches, chairs, benches, lockers, railing, etc.)</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260-8A68-431E-A838-7BA524DD2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E12B3C-80EC-4A1D-858B-DB213436F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025945-461C-4463-A28F-B633271E0E95}"/>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5" name="Footer Placeholder 4">
            <a:extLst>
              <a:ext uri="{FF2B5EF4-FFF2-40B4-BE49-F238E27FC236}">
                <a16:creationId xmlns:a16="http://schemas.microsoft.com/office/drawing/2014/main" id="{C30C6BB2-F91E-4DB1-B235-604B4C92C1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804452-1CDD-44EE-912A-80E4BF705325}"/>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36619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827B-532B-4A71-8856-30F5A11A5F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5323B0-92C1-4D43-9E60-429535D410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E5B5D-CE26-4674-9CBF-F6C00B1E64CD}"/>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5" name="Footer Placeholder 4">
            <a:extLst>
              <a:ext uri="{FF2B5EF4-FFF2-40B4-BE49-F238E27FC236}">
                <a16:creationId xmlns:a16="http://schemas.microsoft.com/office/drawing/2014/main" id="{518BE04F-65D6-4005-B8EC-3D55B8F224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963D73-4A23-4E25-A8B2-5FEE4A0A4B68}"/>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153644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E16EBA-0171-4ECE-9025-5743C8F6E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A8834-FAF9-4AE1-9446-ED83D15B60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092F-AA07-433A-854A-AA0BCFA60B03}"/>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5" name="Footer Placeholder 4">
            <a:extLst>
              <a:ext uri="{FF2B5EF4-FFF2-40B4-BE49-F238E27FC236}">
                <a16:creationId xmlns:a16="http://schemas.microsoft.com/office/drawing/2014/main" id="{D2452F1F-EE59-4EA0-A692-D915A233D2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24E3BF-6676-4F15-A10A-D7CBC5D827EA}"/>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298533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2E56-A118-4414-9C58-C207694A7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C9622-8184-433D-8C3B-D88D28B941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F87F9-819E-4054-815A-AD33E0793FBF}"/>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5" name="Footer Placeholder 4">
            <a:extLst>
              <a:ext uri="{FF2B5EF4-FFF2-40B4-BE49-F238E27FC236}">
                <a16:creationId xmlns:a16="http://schemas.microsoft.com/office/drawing/2014/main" id="{B57F534A-A9A3-4E10-A2E2-EA12F9364B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D47BFD-6141-4EA1-91F7-82EEE7AC54A0}"/>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389198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F383-87B2-448F-95B5-EE9C0800E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CEBD4-6CB3-4411-94DE-D6948FA72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8C62A-C5FD-4131-87C6-A8BC4046C89F}"/>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5" name="Footer Placeholder 4">
            <a:extLst>
              <a:ext uri="{FF2B5EF4-FFF2-40B4-BE49-F238E27FC236}">
                <a16:creationId xmlns:a16="http://schemas.microsoft.com/office/drawing/2014/main" id="{4028A7B4-9587-452F-9B77-3185B6F4A2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0EC840-13DB-4D88-BAFB-A8F089E9C308}"/>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39503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30BA-B40D-424D-B0B0-BC617FCAFE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740EF-CEF3-4701-9562-D827C28D7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39F147-3861-4D9A-8984-2F911B08F2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2B98CC-5B05-4F6B-AAD8-106AFF5DFA52}"/>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6" name="Footer Placeholder 5">
            <a:extLst>
              <a:ext uri="{FF2B5EF4-FFF2-40B4-BE49-F238E27FC236}">
                <a16:creationId xmlns:a16="http://schemas.microsoft.com/office/drawing/2014/main" id="{9922E699-C588-4005-8A9D-C240797E88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2E81AF-F1DF-460E-B056-73D29AC23016}"/>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72658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B73C-BFD9-4834-96EC-E01D4989BD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304E71-71C0-4970-B63C-155BBC87F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51A19-7C67-4071-AA9F-0B08E31D4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094D04-C1C3-4582-89A3-70D780029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5ADF5-6AC4-4CD0-9093-4F390D74A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673C2-ED96-4FFA-945B-33CED8588D55}"/>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8" name="Footer Placeholder 7">
            <a:extLst>
              <a:ext uri="{FF2B5EF4-FFF2-40B4-BE49-F238E27FC236}">
                <a16:creationId xmlns:a16="http://schemas.microsoft.com/office/drawing/2014/main" id="{C1BCEB60-7C61-401F-8CD6-40801DC4A0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8A2D36-9C9F-473C-B95A-FF83F38E81E7}"/>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398471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94C7-8DB6-4BF6-B70C-5B5C930806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85FEC5-72E1-4EEF-BF2B-55EC8FCF0E67}"/>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4" name="Footer Placeholder 3">
            <a:extLst>
              <a:ext uri="{FF2B5EF4-FFF2-40B4-BE49-F238E27FC236}">
                <a16:creationId xmlns:a16="http://schemas.microsoft.com/office/drawing/2014/main" id="{8470320F-6D11-4027-9487-B29E2FAD7C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F12137-4B4A-4869-90B4-1837510A0B5D}"/>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120516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161BE-6EB6-4386-9937-E4545234C7BF}"/>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3" name="Footer Placeholder 2">
            <a:extLst>
              <a:ext uri="{FF2B5EF4-FFF2-40B4-BE49-F238E27FC236}">
                <a16:creationId xmlns:a16="http://schemas.microsoft.com/office/drawing/2014/main" id="{EC8EFA58-F6C1-41F8-85FB-6F0F0049E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D2067A-2945-43B5-A415-0B2D4FF8C14D}"/>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263588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4673-95B4-4F8D-8EFA-473C6B32F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8332E-A0BC-4C1C-B4E3-06D91BEC6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9F6214-B4B3-4E64-8179-8CB7F48A7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7537C-BC55-44A9-BD99-7A64E9374271}"/>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6" name="Footer Placeholder 5">
            <a:extLst>
              <a:ext uri="{FF2B5EF4-FFF2-40B4-BE49-F238E27FC236}">
                <a16:creationId xmlns:a16="http://schemas.microsoft.com/office/drawing/2014/main" id="{F6B89CC5-07A3-46A4-86FC-2F5A18B5C7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2F0D8F-FE55-42A2-80E3-AE5B6EE10CB5}"/>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234794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F136-ECB2-4A89-B90C-AE5DA93F2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AA82F7-81D5-45D7-A130-CBAE502C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1766323-4D4E-4C64-9A3F-8B8C8006D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DF4C77-FA13-4F28-87B5-DD3FD9B7B778}"/>
              </a:ext>
            </a:extLst>
          </p:cNvPr>
          <p:cNvSpPr>
            <a:spLocks noGrp="1"/>
          </p:cNvSpPr>
          <p:nvPr>
            <p:ph type="dt" sz="half" idx="10"/>
          </p:nvPr>
        </p:nvSpPr>
        <p:spPr/>
        <p:txBody>
          <a:bodyPr/>
          <a:lstStyle/>
          <a:p>
            <a:fld id="{1672C5A9-FF90-4005-80B2-63B83F953280}" type="datetimeFigureOut">
              <a:rPr lang="en-US" smtClean="0"/>
              <a:t>6/23/2020</a:t>
            </a:fld>
            <a:endParaRPr lang="en-US" dirty="0"/>
          </a:p>
        </p:txBody>
      </p:sp>
      <p:sp>
        <p:nvSpPr>
          <p:cNvPr id="6" name="Footer Placeholder 5">
            <a:extLst>
              <a:ext uri="{FF2B5EF4-FFF2-40B4-BE49-F238E27FC236}">
                <a16:creationId xmlns:a16="http://schemas.microsoft.com/office/drawing/2014/main" id="{7AE86F83-DDCF-4FF8-9337-21C50BD2D5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75000-D28A-4A85-9EC5-03EB56385BB0}"/>
              </a:ext>
            </a:extLst>
          </p:cNvPr>
          <p:cNvSpPr>
            <a:spLocks noGrp="1"/>
          </p:cNvSpPr>
          <p:nvPr>
            <p:ph type="sldNum" sz="quarter" idx="12"/>
          </p:nvPr>
        </p:nvSpPr>
        <p:spPr/>
        <p:txBody>
          <a:bodyPr/>
          <a:lstStyle/>
          <a:p>
            <a:fld id="{CFE96532-A468-4AE9-94B4-1F01974826EE}" type="slidenum">
              <a:rPr lang="en-US" smtClean="0"/>
              <a:t>‹#›</a:t>
            </a:fld>
            <a:endParaRPr lang="en-US" dirty="0"/>
          </a:p>
        </p:txBody>
      </p:sp>
    </p:spTree>
    <p:extLst>
      <p:ext uri="{BB962C8B-B14F-4D97-AF65-F5344CB8AC3E}">
        <p14:creationId xmlns:p14="http://schemas.microsoft.com/office/powerpoint/2010/main" val="182191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1EDA5-9205-4944-A1D9-96B55066A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5D35F-08FD-49A8-A7EC-BCBF6EEC0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1D2DF-2D1C-439A-9A9A-F4456DC44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2C5A9-FF90-4005-80B2-63B83F953280}" type="datetimeFigureOut">
              <a:rPr lang="en-US" smtClean="0"/>
              <a:t>6/23/2020</a:t>
            </a:fld>
            <a:endParaRPr lang="en-US" dirty="0"/>
          </a:p>
        </p:txBody>
      </p:sp>
      <p:sp>
        <p:nvSpPr>
          <p:cNvPr id="5" name="Footer Placeholder 4">
            <a:extLst>
              <a:ext uri="{FF2B5EF4-FFF2-40B4-BE49-F238E27FC236}">
                <a16:creationId xmlns:a16="http://schemas.microsoft.com/office/drawing/2014/main" id="{2DBB14B9-F897-4A1C-BAE0-EA3E1571D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085A226-DDBF-44D2-8E85-68B45C631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96532-A468-4AE9-94B4-1F01974826EE}" type="slidenum">
              <a:rPr lang="en-US" smtClean="0"/>
              <a:t>‹#›</a:t>
            </a:fld>
            <a:endParaRPr lang="en-US" dirty="0"/>
          </a:p>
        </p:txBody>
      </p:sp>
    </p:spTree>
    <p:extLst>
      <p:ext uri="{BB962C8B-B14F-4D97-AF65-F5344CB8AC3E}">
        <p14:creationId xmlns:p14="http://schemas.microsoft.com/office/powerpoint/2010/main" val="257585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hsa.net/latest-ghsa-statements-coronavirus-situation" TargetMode="External"/><Relationship Id="rId2" Type="http://schemas.openxmlformats.org/officeDocument/2006/relationships/hyperlink" Target="https://www.cdc.gov/coronavirus/2019-ncov/community/schools-childcare/youth-sports.html" TargetMode="External"/><Relationship Id="rId1" Type="http://schemas.openxmlformats.org/officeDocument/2006/relationships/slideLayout" Target="../slideLayouts/slideLayout2.xml"/><Relationship Id="rId6" Type="http://schemas.openxmlformats.org/officeDocument/2006/relationships/hyperlink" Target="https://ksi.uconn.edu/covid-19-return-to-activity/" TargetMode="External"/><Relationship Id="rId5" Type="http://schemas.openxmlformats.org/officeDocument/2006/relationships/hyperlink" Target="https://www.cdc.gov/coronavirus/2019-ncov/community/disinfecting-building-facility.html" TargetMode="External"/><Relationship Id="rId4" Type="http://schemas.openxmlformats.org/officeDocument/2006/relationships/hyperlink" Target="https://www.cdc.gov/coronavirus/2019-ncov/community/pdf/Reopening_America_Guidance.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taloblogger.com/coronavirus-blocca-lo-sport-internazional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otocountydailynews.com/stay-at-home-rule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descr="rectangle">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RCPS logo surrounded by logos for Rockdale County High and Rockdale County High athletics, Salem High, Memorial Middle, Gen. Ray Davis Middle, Edwards Middle, Heritage High">
            <a:extLst>
              <a:ext uri="{FF2B5EF4-FFF2-40B4-BE49-F238E27FC236}">
                <a16:creationId xmlns:a16="http://schemas.microsoft.com/office/drawing/2014/main" id="{75A9B6D9-481A-452C-B72C-CD323CE939C1}"/>
              </a:ext>
            </a:extLst>
          </p:cNvPr>
          <p:cNvPicPr>
            <a:picLocks noChangeAspect="1"/>
          </p:cNvPicPr>
          <p:nvPr/>
        </p:nvPicPr>
        <p:blipFill rotWithShape="1">
          <a:blip r:embed="rId2">
            <a:extLst>
              <a:ext uri="{28A0092B-C50C-407E-A947-70E740481C1C}">
                <a14:useLocalDpi xmlns:a14="http://schemas.microsoft.com/office/drawing/2010/main" val="0"/>
              </a:ext>
            </a:extLst>
          </a:blip>
          <a:srcRect l="6531"/>
          <a:stretch/>
        </p:blipFill>
        <p:spPr>
          <a:xfrm>
            <a:off x="20" y="10"/>
            <a:ext cx="6105635" cy="6857990"/>
          </a:xfrm>
          <a:prstGeom prst="rect">
            <a:avLst/>
          </a:prstGeom>
        </p:spPr>
      </p:pic>
      <p:sp>
        <p:nvSpPr>
          <p:cNvPr id="3" name="Subtitle 2">
            <a:extLst>
              <a:ext uri="{FF2B5EF4-FFF2-40B4-BE49-F238E27FC236}">
                <a16:creationId xmlns:a16="http://schemas.microsoft.com/office/drawing/2014/main" id="{FE91C9ED-76F1-4314-B2F5-26E75D721625}"/>
              </a:ext>
            </a:extLst>
          </p:cNvPr>
          <p:cNvSpPr>
            <a:spLocks noGrp="1"/>
          </p:cNvSpPr>
          <p:nvPr>
            <p:ph type="subTitle" idx="1"/>
          </p:nvPr>
        </p:nvSpPr>
        <p:spPr>
          <a:xfrm>
            <a:off x="6745735" y="4415883"/>
            <a:ext cx="4806184" cy="1802038"/>
          </a:xfrm>
          <a:noFill/>
        </p:spPr>
        <p:txBody>
          <a:bodyPr>
            <a:normAutofit/>
          </a:bodyPr>
          <a:lstStyle/>
          <a:p>
            <a:pPr algn="l"/>
            <a:r>
              <a:rPr lang="en-US" dirty="0">
                <a:solidFill>
                  <a:schemeClr val="bg1"/>
                </a:solidFill>
              </a:rPr>
              <a:t>RCPS Athletic Training  Education Resource</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p:txBody>
      </p:sp>
      <p:sp>
        <p:nvSpPr>
          <p:cNvPr id="2" name="Title 1">
            <a:extLst>
              <a:ext uri="{FF2B5EF4-FFF2-40B4-BE49-F238E27FC236}">
                <a16:creationId xmlns:a16="http://schemas.microsoft.com/office/drawing/2014/main" id="{6F06C749-49E7-408E-93A7-A53D211C0787}"/>
              </a:ext>
            </a:extLst>
          </p:cNvPr>
          <p:cNvSpPr>
            <a:spLocks noGrp="1"/>
          </p:cNvSpPr>
          <p:nvPr>
            <p:ph type="ctrTitle"/>
          </p:nvPr>
        </p:nvSpPr>
        <p:spPr>
          <a:xfrm>
            <a:off x="6745735" y="640081"/>
            <a:ext cx="4806184" cy="3637373"/>
          </a:xfrm>
          <a:noFill/>
        </p:spPr>
        <p:txBody>
          <a:bodyPr>
            <a:normAutofit/>
          </a:bodyPr>
          <a:lstStyle/>
          <a:p>
            <a:pPr algn="l"/>
            <a:r>
              <a:rPr lang="en-US" dirty="0">
                <a:solidFill>
                  <a:schemeClr val="bg1"/>
                </a:solidFill>
              </a:rPr>
              <a:t>Coronavirus (COVID-19) Health &amp; Safety</a:t>
            </a:r>
          </a:p>
        </p:txBody>
      </p:sp>
    </p:spTree>
    <p:extLst>
      <p:ext uri="{BB962C8B-B14F-4D97-AF65-F5344CB8AC3E}">
        <p14:creationId xmlns:p14="http://schemas.microsoft.com/office/powerpoint/2010/main" val="48714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mage says &quot;About 1 in 3 adults used chemicals or disinfectants unsafely while trying to protect against COVID-19. Stay safe while using household cleaning and disinfectant products.&quot;">
            <a:extLst>
              <a:ext uri="{FF2B5EF4-FFF2-40B4-BE49-F238E27FC236}">
                <a16:creationId xmlns:a16="http://schemas.microsoft.com/office/drawing/2014/main" id="{EDD45F1C-D0CE-4A1E-9319-0379D512AB72}"/>
              </a:ext>
            </a:extLst>
          </p:cNvPr>
          <p:cNvPicPr>
            <a:picLocks noChangeAspect="1"/>
          </p:cNvPicPr>
          <p:nvPr/>
        </p:nvPicPr>
        <p:blipFill rotWithShape="1">
          <a:blip r:embed="rId2"/>
          <a:srcRect r="-2" b="24181"/>
          <a:stretch/>
        </p:blipFill>
        <p:spPr>
          <a:xfrm>
            <a:off x="6973445" y="2276856"/>
            <a:ext cx="5015484" cy="3900106"/>
          </a:xfrm>
          <a:prstGeom prst="rect">
            <a:avLst/>
          </a:prstGeom>
        </p:spPr>
      </p:pic>
      <p:sp>
        <p:nvSpPr>
          <p:cNvPr id="3" name="Content Placeholder 2">
            <a:extLst>
              <a:ext uri="{FF2B5EF4-FFF2-40B4-BE49-F238E27FC236}">
                <a16:creationId xmlns:a16="http://schemas.microsoft.com/office/drawing/2014/main" id="{4BF6E445-4A37-4157-8F2D-CA7B1DEF12B5}"/>
              </a:ext>
            </a:extLst>
          </p:cNvPr>
          <p:cNvSpPr>
            <a:spLocks noGrp="1"/>
          </p:cNvSpPr>
          <p:nvPr>
            <p:ph idx="1"/>
          </p:nvPr>
        </p:nvSpPr>
        <p:spPr>
          <a:xfrm>
            <a:off x="374523" y="2749297"/>
            <a:ext cx="6416802" cy="5418009"/>
          </a:xfrm>
        </p:spPr>
        <p:txBody>
          <a:bodyPr anchor="ctr">
            <a:normAutofit/>
          </a:bodyPr>
          <a:lstStyle/>
          <a:p>
            <a:r>
              <a:rPr lang="en-US" sz="1400" dirty="0"/>
              <a:t>Personal Protection Equipment (PPE) to be worn for all cleaning task including handling trash and laundry (disposable gloves, mask)</a:t>
            </a:r>
            <a:br>
              <a:rPr lang="en-US" sz="1400" dirty="0"/>
            </a:br>
            <a:endParaRPr lang="en-US" sz="1400" dirty="0"/>
          </a:p>
          <a:p>
            <a:r>
              <a:rPr lang="en-US" sz="1400" dirty="0"/>
              <a:t>Clean the surface or object with soap and water (spray bottle mixture)</a:t>
            </a:r>
          </a:p>
          <a:p>
            <a:endParaRPr lang="en-US" sz="1400" dirty="0"/>
          </a:p>
          <a:p>
            <a:r>
              <a:rPr lang="en-US" sz="1400" dirty="0"/>
              <a:t>Disinfect using an EPA-approved disinfectant. (Follow the directions on the label and keep the surface wet for a period of time  as directed by product label before drying.)</a:t>
            </a:r>
            <a:br>
              <a:rPr lang="en-US" sz="1400" dirty="0"/>
            </a:br>
            <a:endParaRPr lang="en-US" sz="1400" dirty="0"/>
          </a:p>
          <a:p>
            <a:r>
              <a:rPr lang="en-US" sz="1400" dirty="0"/>
              <a:t>Alternative Disinfectant : 1/3 cup of bleach per gallon of water, or 4 teaspoons bleach per quart of water, or 70% alcohol solution. (effective for up to 24 hours)</a:t>
            </a:r>
            <a:br>
              <a:rPr lang="en-US" sz="1400" dirty="0"/>
            </a:br>
            <a:endParaRPr lang="en-US" sz="1400" dirty="0"/>
          </a:p>
          <a:p>
            <a:r>
              <a:rPr lang="en-US" sz="1400" dirty="0"/>
              <a:t>Recommended to wipe with disposable paper towel, single use towel, or air dry</a:t>
            </a:r>
            <a:br>
              <a:rPr lang="en-US" sz="1400" dirty="0"/>
            </a:br>
            <a:endParaRPr lang="en-US" sz="1400" dirty="0"/>
          </a:p>
          <a:p>
            <a:r>
              <a:rPr lang="en-US" sz="1400" dirty="0"/>
              <a:t>Considerations: adequate ventilation, use recommended amount on label, avoid mixing chemical products, &amp; label/date diluted cleaning solutions</a:t>
            </a:r>
            <a:br>
              <a:rPr lang="en-US" sz="1400" dirty="0"/>
            </a:br>
            <a:endParaRPr lang="en-US" sz="1400" dirty="0"/>
          </a:p>
          <a:p>
            <a:r>
              <a:rPr lang="en-US" sz="1400" dirty="0"/>
              <a:t>Properly dispose of gloves and soiled cleaning supplies .</a:t>
            </a:r>
            <a:br>
              <a:rPr lang="en-US" sz="1400" dirty="0"/>
            </a:br>
            <a:endParaRPr lang="en-US" sz="1400" dirty="0"/>
          </a:p>
          <a:p>
            <a:r>
              <a:rPr lang="en-US" sz="1400" dirty="0"/>
              <a:t> Thoroughly was hands for minimum of 20s with soap and water after cleaning</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sz="1000" dirty="0"/>
          </a:p>
          <a:p>
            <a:endParaRPr lang="en-US" sz="1000" dirty="0"/>
          </a:p>
          <a:p>
            <a:endParaRPr lang="en-US" sz="1000" dirty="0"/>
          </a:p>
          <a:p>
            <a:endParaRPr lang="en-US" sz="1000" dirty="0"/>
          </a:p>
        </p:txBody>
      </p:sp>
      <p:sp>
        <p:nvSpPr>
          <p:cNvPr id="2" name="Title 1">
            <a:extLst>
              <a:ext uri="{FF2B5EF4-FFF2-40B4-BE49-F238E27FC236}">
                <a16:creationId xmlns:a16="http://schemas.microsoft.com/office/drawing/2014/main" id="{EBCE3E89-24E8-41CD-8E79-3C8EE7527247}"/>
              </a:ext>
            </a:extLst>
          </p:cNvPr>
          <p:cNvSpPr>
            <a:spLocks noGrp="1"/>
          </p:cNvSpPr>
          <p:nvPr>
            <p:ph type="title"/>
          </p:nvPr>
        </p:nvSpPr>
        <p:spPr>
          <a:xfrm>
            <a:off x="838200" y="365760"/>
            <a:ext cx="10515600" cy="1325563"/>
          </a:xfrm>
        </p:spPr>
        <p:txBody>
          <a:bodyPr>
            <a:normAutofit/>
          </a:bodyPr>
          <a:lstStyle/>
          <a:p>
            <a:r>
              <a:rPr lang="en-US" dirty="0">
                <a:solidFill>
                  <a:schemeClr val="bg1"/>
                </a:solidFill>
              </a:rPr>
              <a:t>General Cleaning &amp; Disinfection (How to Clean)</a:t>
            </a:r>
          </a:p>
        </p:txBody>
      </p:sp>
    </p:spTree>
    <p:extLst>
      <p:ext uri="{BB962C8B-B14F-4D97-AF65-F5344CB8AC3E}">
        <p14:creationId xmlns:p14="http://schemas.microsoft.com/office/powerpoint/2010/main" val="68405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Image with step by step instructions on surface disinfection. Image says &quot;Surface disinfection - cavicide 1. Clean before disinfecting. Spray, clean, discard. Disinfect after cleaning. Spray, disinfect, discard.&quot;">
            <a:extLst>
              <a:ext uri="{FF2B5EF4-FFF2-40B4-BE49-F238E27FC236}">
                <a16:creationId xmlns:a16="http://schemas.microsoft.com/office/drawing/2014/main" id="{E13CD329-C3DF-4CC6-9286-15D0CC222B51}"/>
              </a:ext>
            </a:extLst>
          </p:cNvPr>
          <p:cNvPicPr>
            <a:picLocks noGrp="1" noChangeAspect="1"/>
          </p:cNvPicPr>
          <p:nvPr>
            <p:ph idx="1"/>
          </p:nvPr>
        </p:nvPicPr>
        <p:blipFill>
          <a:blip r:embed="rId2"/>
          <a:stretch>
            <a:fillRect/>
          </a:stretch>
        </p:blipFill>
        <p:spPr>
          <a:xfrm>
            <a:off x="6487884" y="0"/>
            <a:ext cx="5704116" cy="6858001"/>
          </a:xfrm>
          <a:prstGeom prst="rect">
            <a:avLst/>
          </a:prstGeom>
        </p:spPr>
      </p:pic>
      <p:pic>
        <p:nvPicPr>
          <p:cNvPr id="6" name="Picture 5" descr="Image with step by step instructions and photos on how to take off gloves. Image says &quot;1) Pinch and hold the outside of the glove near the wrist area. 2) Peel downwards, away from the wrist, turning the glove inside out.  3) Pull the glove away until it is removed from the hand, holding the inside-out glove with the gloved hand. 4) With your un-gloved hand, slide your fingers under the wrist of the remaining glove. Do not touch the outer surface of the glove. 5) Peel downwards, away from the wrist, turning the glove inside out. 6) Continue to pull the glove down and over the inside-out glove being held in your gloved hand.&quot; ">
            <a:extLst>
              <a:ext uri="{FF2B5EF4-FFF2-40B4-BE49-F238E27FC236}">
                <a16:creationId xmlns:a16="http://schemas.microsoft.com/office/drawing/2014/main" id="{4F5C71DC-325B-4B44-A0C2-66D592D938D9}"/>
              </a:ext>
            </a:extLst>
          </p:cNvPr>
          <p:cNvPicPr>
            <a:picLocks noChangeAspect="1"/>
          </p:cNvPicPr>
          <p:nvPr/>
        </p:nvPicPr>
        <p:blipFill>
          <a:blip r:embed="rId3"/>
          <a:stretch>
            <a:fillRect/>
          </a:stretch>
        </p:blipFill>
        <p:spPr>
          <a:xfrm>
            <a:off x="0" y="0"/>
            <a:ext cx="6212114" cy="6858000"/>
          </a:xfrm>
          <a:prstGeom prst="rect">
            <a:avLst/>
          </a:prstGeom>
        </p:spPr>
      </p:pic>
      <p:sp>
        <p:nvSpPr>
          <p:cNvPr id="7" name="Title 6">
            <a:extLst>
              <a:ext uri="{FF2B5EF4-FFF2-40B4-BE49-F238E27FC236}">
                <a16:creationId xmlns:a16="http://schemas.microsoft.com/office/drawing/2014/main" id="{505EF6F9-CE01-4A87-9B9C-C1DD930542E4}"/>
              </a:ext>
            </a:extLst>
          </p:cNvPr>
          <p:cNvSpPr>
            <a:spLocks noGrp="1"/>
          </p:cNvSpPr>
          <p:nvPr>
            <p:ph type="title"/>
          </p:nvPr>
        </p:nvSpPr>
        <p:spPr>
          <a:xfrm>
            <a:off x="6841435" y="0"/>
            <a:ext cx="3442252" cy="164962"/>
          </a:xfrm>
        </p:spPr>
        <p:txBody>
          <a:bodyPr>
            <a:normAutofit fontScale="90000"/>
          </a:bodyPr>
          <a:lstStyle/>
          <a:p>
            <a:r>
              <a:rPr lang="en-US" sz="800" dirty="0">
                <a:solidFill>
                  <a:schemeClr val="accent1">
                    <a:lumMod val="60000"/>
                    <a:lumOff val="40000"/>
                  </a:schemeClr>
                </a:solidFill>
              </a:rPr>
              <a:t>How to take off your gloves and how to disinfect surfaces</a:t>
            </a:r>
          </a:p>
        </p:txBody>
      </p:sp>
    </p:spTree>
    <p:extLst>
      <p:ext uri="{BB962C8B-B14F-4D97-AF65-F5344CB8AC3E}">
        <p14:creationId xmlns:p14="http://schemas.microsoft.com/office/powerpoint/2010/main" val="152068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mage shows step by step instructions on how to wash your hands. &quot;1) Wet your  hands. 2) Soap. 3) Lather and scrub - 20 seconds. 4) Rinse - 10 seconds. 5) turn off tap (shown with using a paper towel). 6) Dry your hands. Don't forget to wash: between your fingers, under your nails, the tops of your hands.&quot;">
            <a:extLst>
              <a:ext uri="{FF2B5EF4-FFF2-40B4-BE49-F238E27FC236}">
                <a16:creationId xmlns:a16="http://schemas.microsoft.com/office/drawing/2014/main" id="{EC76C795-2A38-40C2-A46D-6C536988391D}"/>
              </a:ext>
            </a:extLst>
          </p:cNvPr>
          <p:cNvPicPr>
            <a:picLocks noChangeAspect="1"/>
          </p:cNvPicPr>
          <p:nvPr/>
        </p:nvPicPr>
        <p:blipFill rotWithShape="1">
          <a:blip r:embed="rId2"/>
          <a:srcRect t="9670" r="3" b="5579"/>
          <a:stretch/>
        </p:blipFill>
        <p:spPr>
          <a:xfrm>
            <a:off x="841248" y="2516777"/>
            <a:ext cx="5416677" cy="3660185"/>
          </a:xfrm>
          <a:prstGeom prst="rect">
            <a:avLst/>
          </a:prstGeom>
        </p:spPr>
      </p:pic>
      <p:sp>
        <p:nvSpPr>
          <p:cNvPr id="5" name="Content Placeholder 4">
            <a:extLst>
              <a:ext uri="{FF2B5EF4-FFF2-40B4-BE49-F238E27FC236}">
                <a16:creationId xmlns:a16="http://schemas.microsoft.com/office/drawing/2014/main" id="{4FED2B42-F8A6-45F4-B83F-93195F148D04}"/>
              </a:ext>
            </a:extLst>
          </p:cNvPr>
          <p:cNvSpPr>
            <a:spLocks noGrp="1"/>
          </p:cNvSpPr>
          <p:nvPr>
            <p:ph sz="half" idx="1"/>
          </p:nvPr>
        </p:nvSpPr>
        <p:spPr>
          <a:xfrm>
            <a:off x="6257925" y="2516776"/>
            <a:ext cx="5867400" cy="3660185"/>
          </a:xfrm>
        </p:spPr>
        <p:txBody>
          <a:bodyPr vert="horz" lIns="91440" tIns="45720" rIns="91440" bIns="45720" rtlCol="0" anchor="ctr">
            <a:normAutofit fontScale="77500" lnSpcReduction="20000"/>
          </a:bodyPr>
          <a:lstStyle/>
          <a:p>
            <a:pPr marL="0"/>
            <a:endParaRPr lang="en-US" sz="1000" dirty="0"/>
          </a:p>
          <a:p>
            <a:r>
              <a:rPr lang="en-US" sz="1900" dirty="0"/>
              <a:t>Wash hands often with soap and water or clean them with an alcohol-based sanitizer. </a:t>
            </a:r>
          </a:p>
          <a:p>
            <a:pPr marL="0"/>
            <a:endParaRPr lang="en-US" sz="1900" dirty="0"/>
          </a:p>
          <a:p>
            <a:pPr lvl="1"/>
            <a:r>
              <a:rPr lang="en-US" sz="1900" dirty="0"/>
              <a:t>Wash with warm water and soap for a minimum of 20s</a:t>
            </a:r>
          </a:p>
          <a:p>
            <a:pPr marL="457200" lvl="1"/>
            <a:endParaRPr lang="en-US" sz="1900" dirty="0"/>
          </a:p>
          <a:p>
            <a:pPr lvl="1"/>
            <a:r>
              <a:rPr lang="en-US" sz="1900" dirty="0"/>
              <a:t>Encourage hand washing</a:t>
            </a:r>
          </a:p>
          <a:p>
            <a:pPr lvl="2"/>
            <a:r>
              <a:rPr lang="en-US" sz="1900" dirty="0"/>
              <a:t>Before /After using equipment/training tools</a:t>
            </a:r>
          </a:p>
          <a:p>
            <a:pPr lvl="2"/>
            <a:r>
              <a:rPr lang="en-US" sz="1900" dirty="0"/>
              <a:t>When arriving to/leaving the facility</a:t>
            </a:r>
          </a:p>
          <a:p>
            <a:pPr lvl="2"/>
            <a:r>
              <a:rPr lang="en-US" sz="1900" dirty="0"/>
              <a:t>Before eating and drinking</a:t>
            </a:r>
          </a:p>
          <a:p>
            <a:pPr lvl="2"/>
            <a:r>
              <a:rPr lang="en-US" sz="1900" dirty="0"/>
              <a:t>After coughing/sneezing/blowing your nose</a:t>
            </a:r>
          </a:p>
          <a:p>
            <a:pPr lvl="2"/>
            <a:r>
              <a:rPr lang="en-US" sz="1900" dirty="0"/>
              <a:t>After dealing with someone who is sick/ touching others</a:t>
            </a:r>
          </a:p>
          <a:p>
            <a:pPr lvl="2"/>
            <a:r>
              <a:rPr lang="en-US" sz="1900" dirty="0"/>
              <a:t>After using the bathroom</a:t>
            </a:r>
          </a:p>
          <a:p>
            <a:pPr marL="914400" lvl="2"/>
            <a:endParaRPr lang="en-US" sz="1900" dirty="0"/>
          </a:p>
          <a:p>
            <a:r>
              <a:rPr lang="en-US" sz="1900" dirty="0"/>
              <a:t>Hand Sanitizer should be readily available for use at facility</a:t>
            </a:r>
          </a:p>
          <a:p>
            <a:pPr marL="0"/>
            <a:endParaRPr lang="en-US" sz="1000" dirty="0"/>
          </a:p>
          <a:p>
            <a:pPr marL="0"/>
            <a:endParaRPr lang="en-US" sz="1000" dirty="0"/>
          </a:p>
        </p:txBody>
      </p:sp>
      <p:sp>
        <p:nvSpPr>
          <p:cNvPr id="2" name="Title 1">
            <a:extLst>
              <a:ext uri="{FF2B5EF4-FFF2-40B4-BE49-F238E27FC236}">
                <a16:creationId xmlns:a16="http://schemas.microsoft.com/office/drawing/2014/main" id="{B8FEFF99-AA05-4280-80CB-B704881A3A32}"/>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dirty="0">
                <a:solidFill>
                  <a:schemeClr val="bg1"/>
                </a:solidFill>
              </a:rPr>
              <a:t>COVID-19 Prevention (Hand Washing)</a:t>
            </a:r>
          </a:p>
        </p:txBody>
      </p:sp>
    </p:spTree>
    <p:extLst>
      <p:ext uri="{BB962C8B-B14F-4D97-AF65-F5344CB8AC3E}">
        <p14:creationId xmlns:p14="http://schemas.microsoft.com/office/powerpoint/2010/main" val="322723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Image of person blowing their nose into a tissue and putting their nose into the bend/inside of the their elbow. Image says &quot;When you cough or sneeze... cover your mouth and nose with a tissue or your upper sleeve. Do not use your hand!&quot;">
            <a:extLst>
              <a:ext uri="{FF2B5EF4-FFF2-40B4-BE49-F238E27FC236}">
                <a16:creationId xmlns:a16="http://schemas.microsoft.com/office/drawing/2014/main" id="{3D71FDB1-E68D-4D5B-86C2-C8F6DBF6B748}"/>
              </a:ext>
            </a:extLst>
          </p:cNvPr>
          <p:cNvPicPr>
            <a:picLocks noGrp="1" noChangeAspect="1"/>
          </p:cNvPicPr>
          <p:nvPr>
            <p:ph sz="half" idx="2"/>
          </p:nvPr>
        </p:nvPicPr>
        <p:blipFill rotWithShape="1">
          <a:blip r:embed="rId2"/>
          <a:srcRect l="-141" t="5222" r="141" b="393"/>
          <a:stretch/>
        </p:blipFill>
        <p:spPr>
          <a:xfrm>
            <a:off x="484414" y="2058670"/>
            <a:ext cx="3864102" cy="4338638"/>
          </a:xfrm>
          <a:prstGeom prst="rect">
            <a:avLst/>
          </a:prstGeom>
        </p:spPr>
      </p:pic>
      <p:sp>
        <p:nvSpPr>
          <p:cNvPr id="3" name="Content Placeholder 2">
            <a:extLst>
              <a:ext uri="{FF2B5EF4-FFF2-40B4-BE49-F238E27FC236}">
                <a16:creationId xmlns:a16="http://schemas.microsoft.com/office/drawing/2014/main" id="{BEB1162C-0B76-4DF2-B4EB-D333FDB59436}"/>
              </a:ext>
            </a:extLst>
          </p:cNvPr>
          <p:cNvSpPr>
            <a:spLocks noGrp="1"/>
          </p:cNvSpPr>
          <p:nvPr>
            <p:ph sz="half" idx="1"/>
          </p:nvPr>
        </p:nvSpPr>
        <p:spPr>
          <a:xfrm>
            <a:off x="4724399" y="2057082"/>
            <a:ext cx="7058025" cy="4119881"/>
          </a:xfrm>
        </p:spPr>
        <p:txBody>
          <a:bodyPr vert="horz" lIns="91440" tIns="45720" rIns="91440" bIns="45720" rtlCol="0" anchor="ctr">
            <a:normAutofit fontScale="92500" lnSpcReduction="10000"/>
          </a:bodyPr>
          <a:lstStyle/>
          <a:p>
            <a:r>
              <a:rPr lang="en-US" sz="1600" dirty="0"/>
              <a:t>Avoid touching your eyes, nose, mouth, and face </a:t>
            </a:r>
          </a:p>
          <a:p>
            <a:r>
              <a:rPr lang="en-US" sz="1600" dirty="0"/>
              <a:t>Cover  your mouth and nose with a tissue when you cough or sneeze or use the inside of your elbow.</a:t>
            </a:r>
          </a:p>
          <a:p>
            <a:pPr lvl="1"/>
            <a:r>
              <a:rPr lang="en-US" sz="1600" dirty="0"/>
              <a:t>Throw used tissues in trash and wash hands immediately</a:t>
            </a:r>
          </a:p>
          <a:p>
            <a:pPr marL="457200" lvl="1"/>
            <a:endParaRPr lang="en-US" sz="1600" dirty="0"/>
          </a:p>
          <a:p>
            <a:r>
              <a:rPr lang="en-US" sz="1600" dirty="0"/>
              <a:t>Discourage spitting on playing fields and surfaces</a:t>
            </a:r>
            <a:br>
              <a:rPr lang="en-US" sz="1600" dirty="0"/>
            </a:br>
            <a:endParaRPr lang="en-US" sz="1600" dirty="0"/>
          </a:p>
          <a:p>
            <a:r>
              <a:rPr lang="en-US" sz="1600" dirty="0"/>
              <a:t> If available wear a cloth face cover/mask when out in public</a:t>
            </a:r>
          </a:p>
          <a:p>
            <a:pPr marL="0"/>
            <a:endParaRPr lang="en-US" sz="1600" dirty="0"/>
          </a:p>
          <a:p>
            <a:r>
              <a:rPr lang="en-US" sz="1600" dirty="0"/>
              <a:t>ASAP shower and wash all workout clothing</a:t>
            </a:r>
          </a:p>
          <a:p>
            <a:pPr marL="0"/>
            <a:endParaRPr lang="en-US" sz="1600" dirty="0"/>
          </a:p>
          <a:p>
            <a:r>
              <a:rPr lang="en-US" sz="1600" dirty="0"/>
              <a:t>Clean personal equipment daily (water bottles, towels, clothing, helmets, gloves, pads, etc.)</a:t>
            </a:r>
          </a:p>
          <a:p>
            <a:pPr marL="0"/>
            <a:r>
              <a:rPr lang="en-US" sz="1600" dirty="0"/>
              <a:t> </a:t>
            </a:r>
          </a:p>
          <a:p>
            <a:r>
              <a:rPr lang="en-US" sz="1600" dirty="0"/>
              <a:t>Do not share personal equipment</a:t>
            </a:r>
          </a:p>
        </p:txBody>
      </p:sp>
      <p:sp>
        <p:nvSpPr>
          <p:cNvPr id="2" name="Title 1">
            <a:extLst>
              <a:ext uri="{FF2B5EF4-FFF2-40B4-BE49-F238E27FC236}">
                <a16:creationId xmlns:a16="http://schemas.microsoft.com/office/drawing/2014/main" id="{AA3B81FC-D73B-4065-89A7-4D32DB5BC335}"/>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dirty="0">
                <a:solidFill>
                  <a:schemeClr val="bg1"/>
                </a:solidFill>
              </a:rPr>
              <a:t>COVID-19  Prevention (Hygiene Tips)</a:t>
            </a:r>
          </a:p>
        </p:txBody>
      </p:sp>
    </p:spTree>
    <p:extLst>
      <p:ext uri="{BB962C8B-B14F-4D97-AF65-F5344CB8AC3E}">
        <p14:creationId xmlns:p14="http://schemas.microsoft.com/office/powerpoint/2010/main" val="388000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sign that says &quot;Stay 6 feet away. COVID-19&quot;">
            <a:extLst>
              <a:ext uri="{FF2B5EF4-FFF2-40B4-BE49-F238E27FC236}">
                <a16:creationId xmlns:a16="http://schemas.microsoft.com/office/drawing/2014/main" id="{72285862-42E1-4796-B8C4-E647B799AEA2}"/>
              </a:ext>
            </a:extLst>
          </p:cNvPr>
          <p:cNvPicPr>
            <a:picLocks noChangeAspect="1"/>
          </p:cNvPicPr>
          <p:nvPr/>
        </p:nvPicPr>
        <p:blipFill rotWithShape="1">
          <a:blip r:embed="rId2"/>
          <a:srcRect t="1945" r="2" b="-3165"/>
          <a:stretch/>
        </p:blipFill>
        <p:spPr>
          <a:xfrm>
            <a:off x="8697470" y="190670"/>
            <a:ext cx="3399280" cy="3440854"/>
          </a:xfrm>
          <a:prstGeom prst="rect">
            <a:avLst/>
          </a:prstGeom>
        </p:spPr>
      </p:pic>
      <p:sp>
        <p:nvSpPr>
          <p:cNvPr id="3" name="Content Placeholder 2">
            <a:extLst>
              <a:ext uri="{FF2B5EF4-FFF2-40B4-BE49-F238E27FC236}">
                <a16:creationId xmlns:a16="http://schemas.microsoft.com/office/drawing/2014/main" id="{879EB884-3ED7-4427-B88C-EE1FF876617F}"/>
              </a:ext>
            </a:extLst>
          </p:cNvPr>
          <p:cNvSpPr>
            <a:spLocks noGrp="1"/>
          </p:cNvSpPr>
          <p:nvPr>
            <p:ph idx="1"/>
          </p:nvPr>
        </p:nvSpPr>
        <p:spPr>
          <a:xfrm>
            <a:off x="393573" y="1838325"/>
            <a:ext cx="10960227" cy="4733925"/>
          </a:xfrm>
        </p:spPr>
        <p:txBody>
          <a:bodyPr anchor="ctr">
            <a:normAutofit/>
          </a:bodyPr>
          <a:lstStyle/>
          <a:p>
            <a:r>
              <a:rPr lang="en-US" sz="2000" dirty="0"/>
              <a:t>Avoid close contact</a:t>
            </a:r>
          </a:p>
          <a:p>
            <a:pPr lvl="1"/>
            <a:r>
              <a:rPr lang="en-US" sz="2000" dirty="0"/>
              <a:t>(No) team huddles, handshakes, high fives, etc.</a:t>
            </a:r>
          </a:p>
          <a:p>
            <a:pPr lvl="1"/>
            <a:r>
              <a:rPr lang="en-US" sz="2000" dirty="0"/>
              <a:t>Limit/Stagger use of shared/communal spaces </a:t>
            </a:r>
          </a:p>
          <a:p>
            <a:pPr lvl="1"/>
            <a:r>
              <a:rPr lang="en-US" sz="2000" dirty="0"/>
              <a:t>Keep personal equipment separate from others(water bottles, bags, etc.)</a:t>
            </a:r>
          </a:p>
          <a:p>
            <a:pPr lvl="1"/>
            <a:r>
              <a:rPr lang="en-US" sz="2000" dirty="0"/>
              <a:t>Maintain distance of 6ft when on sideline, during rest breaks , and when participating in drills/conditioning </a:t>
            </a:r>
          </a:p>
          <a:p>
            <a:pPr lvl="2"/>
            <a:r>
              <a:rPr lang="en-US" dirty="0"/>
              <a:t>Use physical markers when available (cones, tape, etc.)</a:t>
            </a:r>
          </a:p>
          <a:p>
            <a:pPr marL="914400" lvl="2" indent="0">
              <a:buNone/>
            </a:pPr>
            <a:endParaRPr lang="en-US" dirty="0"/>
          </a:p>
          <a:p>
            <a:r>
              <a:rPr lang="en-US" sz="2000" dirty="0"/>
              <a:t>(NO)Limit nonessential visitors, spectators, volunteers</a:t>
            </a:r>
            <a:br>
              <a:rPr lang="en-US" sz="2000" dirty="0"/>
            </a:br>
            <a:endParaRPr lang="en-US" sz="2000" dirty="0"/>
          </a:p>
          <a:p>
            <a:r>
              <a:rPr lang="en-US" sz="2000" dirty="0"/>
              <a:t>Keep assigned groups together and avoid contact with other groups</a:t>
            </a:r>
          </a:p>
          <a:p>
            <a:pPr lvl="1"/>
            <a:r>
              <a:rPr lang="en-US" sz="2000" dirty="0"/>
              <a:t>Stagger arrival and drop of times for groups</a:t>
            </a:r>
          </a:p>
        </p:txBody>
      </p:sp>
      <p:sp>
        <p:nvSpPr>
          <p:cNvPr id="2" name="Title 1">
            <a:extLst>
              <a:ext uri="{FF2B5EF4-FFF2-40B4-BE49-F238E27FC236}">
                <a16:creationId xmlns:a16="http://schemas.microsoft.com/office/drawing/2014/main" id="{B8EFE5FC-8A5D-440B-8FE0-900500BAB36B}"/>
              </a:ext>
            </a:extLst>
          </p:cNvPr>
          <p:cNvSpPr>
            <a:spLocks noGrp="1"/>
          </p:cNvSpPr>
          <p:nvPr>
            <p:ph type="title"/>
          </p:nvPr>
        </p:nvSpPr>
        <p:spPr>
          <a:xfrm>
            <a:off x="838200" y="365760"/>
            <a:ext cx="10515600" cy="1325563"/>
          </a:xfrm>
        </p:spPr>
        <p:txBody>
          <a:bodyPr>
            <a:normAutofit/>
          </a:bodyPr>
          <a:lstStyle/>
          <a:p>
            <a:r>
              <a:rPr lang="en-US" dirty="0">
                <a:solidFill>
                  <a:schemeClr val="bg1"/>
                </a:solidFill>
              </a:rPr>
              <a:t>Prevention (social Distancing)</a:t>
            </a:r>
          </a:p>
        </p:txBody>
      </p:sp>
    </p:spTree>
    <p:extLst>
      <p:ext uri="{BB962C8B-B14F-4D97-AF65-F5344CB8AC3E}">
        <p14:creationId xmlns:p14="http://schemas.microsoft.com/office/powerpoint/2010/main" val="395686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artoon image of heart shape running. ">
            <a:extLst>
              <a:ext uri="{FF2B5EF4-FFF2-40B4-BE49-F238E27FC236}">
                <a16:creationId xmlns:a16="http://schemas.microsoft.com/office/drawing/2014/main" id="{C652497F-AD16-4577-AF50-EBF030D2A781}"/>
              </a:ext>
            </a:extLst>
          </p:cNvPr>
          <p:cNvPicPr>
            <a:picLocks noChangeAspect="1"/>
          </p:cNvPicPr>
          <p:nvPr/>
        </p:nvPicPr>
        <p:blipFill rotWithShape="1">
          <a:blip r:embed="rId2"/>
          <a:srcRect t="2508" r="2" b="782"/>
          <a:stretch/>
        </p:blipFill>
        <p:spPr>
          <a:xfrm>
            <a:off x="9166350" y="2148524"/>
            <a:ext cx="2858391" cy="2398123"/>
          </a:xfrm>
          <a:prstGeom prst="rect">
            <a:avLst/>
          </a:prstGeom>
        </p:spPr>
      </p:pic>
      <p:sp>
        <p:nvSpPr>
          <p:cNvPr id="5" name="Content Placeholder 4">
            <a:extLst>
              <a:ext uri="{FF2B5EF4-FFF2-40B4-BE49-F238E27FC236}">
                <a16:creationId xmlns:a16="http://schemas.microsoft.com/office/drawing/2014/main" id="{5AE6CC36-4861-4C5D-ADED-828AF358F8E8}"/>
              </a:ext>
            </a:extLst>
          </p:cNvPr>
          <p:cNvSpPr>
            <a:spLocks noGrp="1"/>
          </p:cNvSpPr>
          <p:nvPr>
            <p:ph idx="1"/>
          </p:nvPr>
        </p:nvSpPr>
        <p:spPr>
          <a:xfrm>
            <a:off x="545592" y="1977596"/>
            <a:ext cx="10808208" cy="5138101"/>
          </a:xfrm>
        </p:spPr>
        <p:txBody>
          <a:bodyPr anchor="ctr">
            <a:normAutofit/>
          </a:bodyPr>
          <a:lstStyle/>
          <a:p>
            <a:r>
              <a:rPr lang="en-US" sz="1600" dirty="0"/>
              <a:t>Start  </a:t>
            </a:r>
            <a:r>
              <a:rPr lang="en-US" sz="1600" u="sng" dirty="0"/>
              <a:t>gradual return </a:t>
            </a:r>
            <a:r>
              <a:rPr lang="en-US" sz="1600" dirty="0"/>
              <a:t>to conditioning activities and </a:t>
            </a:r>
            <a:r>
              <a:rPr lang="en-US" sz="1600" u="sng" dirty="0"/>
              <a:t>slowly progress                                                                                                                       </a:t>
            </a:r>
            <a:r>
              <a:rPr lang="en-US" sz="1600" dirty="0"/>
              <a:t>(most athletes will be deconditioned, from time off)</a:t>
            </a:r>
          </a:p>
          <a:p>
            <a:r>
              <a:rPr lang="en-US" sz="1600" b="1" u="sng" dirty="0"/>
              <a:t>F.I.T.T </a:t>
            </a:r>
            <a:r>
              <a:rPr lang="en-US" sz="1600" u="sng" dirty="0"/>
              <a:t>: </a:t>
            </a:r>
            <a:r>
              <a:rPr lang="en-US" sz="1600" dirty="0"/>
              <a:t>Consider exercise frequency, intensity, time, type, &amp; rest interval                                                                                                            (Modify as athletes become more conditioned at 1 to 4 work to rest ratio)</a:t>
            </a:r>
          </a:p>
          <a:p>
            <a:r>
              <a:rPr lang="en-US" sz="1600" b="1" u="sng" dirty="0"/>
              <a:t>50,30,20,10 Rule</a:t>
            </a:r>
            <a:r>
              <a:rPr lang="en-US" sz="1600" dirty="0"/>
              <a:t>: suggested weekly % reduction of normal exercise load/intensity                                                                              (discretion of coach &amp; physical  condition of athletes)                                                                                                                                                                                                                                                     (Intensity: 50% wk 1→70% wk 2→80% wk 3→90% wk 4)</a:t>
            </a:r>
          </a:p>
          <a:p>
            <a:r>
              <a:rPr lang="en-US" sz="1600" dirty="0"/>
              <a:t>Implement  a variety of activities that incorporate components such as speed, endurance, balance, power,                                                                                      strength, coordination, mobility/flexibility, agility, and skill</a:t>
            </a:r>
          </a:p>
          <a:p>
            <a:r>
              <a:rPr lang="en-US" sz="1600" dirty="0"/>
              <a:t>All athletes participating in outdoor conditioning must go through heat acclimation period (14day)</a:t>
            </a:r>
          </a:p>
          <a:p>
            <a:r>
              <a:rPr lang="en-US" sz="1600" dirty="0"/>
              <a:t>Staff should be aware of heat illness symptoms and treatment </a:t>
            </a:r>
          </a:p>
          <a:p>
            <a:pPr lvl="1"/>
            <a:r>
              <a:rPr lang="en-US" sz="1600" dirty="0"/>
              <a:t>Symptoms: dizziness, confusion, muscle cramps, headache, nausea, vomiting , fainting, fatigue, mood changes ,increased body temp</a:t>
            </a:r>
          </a:p>
          <a:p>
            <a:pPr lvl="1"/>
            <a:r>
              <a:rPr lang="en-US" sz="1600" dirty="0"/>
              <a:t>Treatment: Remove from activity and cool (911 if necessary)</a:t>
            </a:r>
          </a:p>
          <a:p>
            <a:r>
              <a:rPr lang="en-US" sz="1600" dirty="0"/>
              <a:t>Encourage athletes to bring </a:t>
            </a:r>
            <a:r>
              <a:rPr lang="en-US" sz="1600" u="sng" dirty="0"/>
              <a:t>1 gallon - 1½ gallon </a:t>
            </a:r>
            <a:r>
              <a:rPr lang="en-US" sz="1600" dirty="0"/>
              <a:t>of water labeled with their name (no refill stations available)</a:t>
            </a:r>
          </a:p>
          <a:p>
            <a:r>
              <a:rPr lang="en-US" sz="1600" dirty="0"/>
              <a:t>GHSA Heat Index Monitoring and RCPS Inclement weather policy still applies for outdoor activity</a:t>
            </a:r>
          </a:p>
          <a:p>
            <a:endParaRPr lang="en-US" sz="700" dirty="0"/>
          </a:p>
        </p:txBody>
      </p:sp>
      <p:sp>
        <p:nvSpPr>
          <p:cNvPr id="2" name="Title 1">
            <a:extLst>
              <a:ext uri="{FF2B5EF4-FFF2-40B4-BE49-F238E27FC236}">
                <a16:creationId xmlns:a16="http://schemas.microsoft.com/office/drawing/2014/main" id="{12141ADF-B869-4AE7-8FCD-04C08583BDC0}"/>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Physical Conditioning Considerations</a:t>
            </a:r>
          </a:p>
        </p:txBody>
      </p:sp>
    </p:spTree>
    <p:extLst>
      <p:ext uri="{BB962C8B-B14F-4D97-AF65-F5344CB8AC3E}">
        <p14:creationId xmlns:p14="http://schemas.microsoft.com/office/powerpoint/2010/main" val="251406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able or chart with the column headers &quot;WBGT Reading&quot; and &quot;Activity guidelines and rest break guidelines&quot;.&#10;Green row reads &quot;under 82.0: NORMAL ACTIVITIES -  Provide at least three separate rest breaks each hour of minimum duration of 3 minutes each during workout.&quot;&#10;Yellow row reads &quot;87.0 - 89.0:  MAXIMUM PRACTICE TIME IS TWO HOURS -  For football - players restricted to helmet, shoulder pads, and shorts during practice. All protective equipment must be removed for conditioning activities. For all sports - provide at least four separate rest breaks each hour of a minimum of four minutes each.&quot;&#10;Red row reads &quot;90.0-92.0:  MAXIMUM LENGTH OF PRACTICE IS ONE HOUR - no protective equipment may be worn during practice and there may be no conditioning activities. There must be 20 minutes of rest breaks provided during the hour of practice.&quot;&#10;Black row reads &quot;over 92: NO OUTDOOR WORKOUTS, CANCEL EXERCISE - delay practices until a cooler WBGT reading occurs.&quot;">
            <a:extLst>
              <a:ext uri="{FF2B5EF4-FFF2-40B4-BE49-F238E27FC236}">
                <a16:creationId xmlns:a16="http://schemas.microsoft.com/office/drawing/2014/main" id="{FE6ADFA5-AA3E-4AFC-804D-2C1AB6C4B493}"/>
              </a:ext>
            </a:extLst>
          </p:cNvPr>
          <p:cNvPicPr>
            <a:picLocks noGrp="1" noChangeAspect="1"/>
          </p:cNvPicPr>
          <p:nvPr>
            <p:ph sz="half" idx="2"/>
          </p:nvPr>
        </p:nvPicPr>
        <p:blipFill>
          <a:blip r:embed="rId2"/>
          <a:stretch>
            <a:fillRect/>
          </a:stretch>
        </p:blipFill>
        <p:spPr>
          <a:xfrm>
            <a:off x="6257925" y="2381249"/>
            <a:ext cx="5535614" cy="3819525"/>
          </a:xfrm>
          <a:prstGeom prst="rect">
            <a:avLst/>
          </a:prstGeom>
        </p:spPr>
      </p:pic>
      <p:pic>
        <p:nvPicPr>
          <p:cNvPr id="5" name="Content Placeholder 4" descr="Image with table/chart says &quot;Preseason heat-acclimatization guidelines.&quot; &#10;&#10;Table column header says &quot;Area of practice and modification&quot; &quot;Practices 1-5 (Days 1-2, Days 3-5)&quot; and &quot;Practices 6-14&quot;. &#10;And &#10;&quot;Practices 1-5 (Days 1-2, Days 3-5)&#10;Number of practices permitted per day: 1. &#10;Equipment: Days 1-2 = helmets only. Days 3-5 = helmets and shoulder pads. &#10;Maximum Duration of Single Practice Session: 3 hours&#10;Permitted Walk Through Time: 1 hour (but must be separated from practice for 3 continuous hours).&#10;Contact: Days 1-2 = No contact. Days 3-5 = Contact only with blocking sleds/dummies. &#10;&#10;Practices 6-14&#10;Number of practices permitted per day: 2, only every other day. &#10;Equipment: Full equipment. &#10;Maximum Duration of Single Practice Session: 3 hours (a total maximum of 5 hours on double session days). &#10;Permitted Walk Through Time: 1 hour (but must be separated from practice for 3 continuous hours).&#10;Contact: Full, 100% live contact drills. &quot;">
            <a:extLst>
              <a:ext uri="{FF2B5EF4-FFF2-40B4-BE49-F238E27FC236}">
                <a16:creationId xmlns:a16="http://schemas.microsoft.com/office/drawing/2014/main" id="{ABB2446A-BDE5-4646-8772-96155A182269}"/>
              </a:ext>
            </a:extLst>
          </p:cNvPr>
          <p:cNvPicPr>
            <a:picLocks noGrp="1" noChangeAspect="1"/>
          </p:cNvPicPr>
          <p:nvPr>
            <p:ph sz="half" idx="1"/>
          </p:nvPr>
        </p:nvPicPr>
        <p:blipFill rotWithShape="1">
          <a:blip r:embed="rId3"/>
          <a:srcRect r="3149"/>
          <a:stretch/>
        </p:blipFill>
        <p:spPr>
          <a:xfrm>
            <a:off x="358705" y="2171700"/>
            <a:ext cx="5859464" cy="4324350"/>
          </a:xfrm>
          <a:prstGeom prst="rect">
            <a:avLst/>
          </a:prstGeom>
        </p:spPr>
      </p:pic>
      <p:sp>
        <p:nvSpPr>
          <p:cNvPr id="2" name="Title 1">
            <a:extLst>
              <a:ext uri="{FF2B5EF4-FFF2-40B4-BE49-F238E27FC236}">
                <a16:creationId xmlns:a16="http://schemas.microsoft.com/office/drawing/2014/main" id="{51F1CFCC-2270-4513-8F38-DBB87C16DD6E}"/>
              </a:ext>
            </a:extLst>
          </p:cNvPr>
          <p:cNvSpPr>
            <a:spLocks noGrp="1"/>
          </p:cNvSpPr>
          <p:nvPr>
            <p:ph type="title"/>
          </p:nvPr>
        </p:nvSpPr>
        <p:spPr>
          <a:xfrm>
            <a:off x="2209800" y="914737"/>
            <a:ext cx="7772400" cy="1012806"/>
          </a:xfrm>
          <a:solidFill>
            <a:srgbClr val="FFFFFF">
              <a:alpha val="10000"/>
            </a:srgbClr>
          </a:solidFill>
          <a:ln w="25400" cap="sq">
            <a:solidFill>
              <a:schemeClr val="tx1"/>
            </a:solidFill>
            <a:miter lim="800000"/>
          </a:ln>
        </p:spPr>
        <p:txBody>
          <a:bodyPr vert="horz" lIns="91440" tIns="45720" rIns="91440" bIns="45720" rtlCol="0" anchor="ctr">
            <a:normAutofit/>
          </a:bodyPr>
          <a:lstStyle/>
          <a:p>
            <a:pPr algn="ctr"/>
            <a:r>
              <a:rPr lang="en-US" sz="2800" kern="1200" dirty="0">
                <a:solidFill>
                  <a:schemeClr val="tx1"/>
                </a:solidFill>
                <a:latin typeface="+mj-lt"/>
                <a:ea typeface="+mj-ea"/>
                <a:cs typeface="+mj-cs"/>
              </a:rPr>
              <a:t>Heat Acclimatization Guidelines</a:t>
            </a:r>
          </a:p>
        </p:txBody>
      </p:sp>
    </p:spTree>
    <p:extLst>
      <p:ext uri="{BB962C8B-B14F-4D97-AF65-F5344CB8AC3E}">
        <p14:creationId xmlns:p14="http://schemas.microsoft.com/office/powerpoint/2010/main" val="330947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rectangle">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rectangle">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A819-6F82-4CA1-8E58-00AFD1D7E875}"/>
              </a:ext>
            </a:extLst>
          </p:cNvPr>
          <p:cNvSpPr>
            <a:spLocks noGrp="1"/>
          </p:cNvSpPr>
          <p:nvPr>
            <p:ph type="title"/>
          </p:nvPr>
        </p:nvSpPr>
        <p:spPr>
          <a:xfrm>
            <a:off x="838200" y="631825"/>
            <a:ext cx="10515600" cy="1325563"/>
          </a:xfrm>
        </p:spPr>
        <p:txBody>
          <a:bodyPr>
            <a:normAutofit/>
          </a:bodyPr>
          <a:lstStyle/>
          <a:p>
            <a:r>
              <a:rPr lang="en-US" dirty="0"/>
              <a:t>Resources</a:t>
            </a:r>
          </a:p>
        </p:txBody>
      </p:sp>
      <p:sp>
        <p:nvSpPr>
          <p:cNvPr id="5" name="Content Placeholder 4">
            <a:extLst>
              <a:ext uri="{FF2B5EF4-FFF2-40B4-BE49-F238E27FC236}">
                <a16:creationId xmlns:a16="http://schemas.microsoft.com/office/drawing/2014/main" id="{2043F4F0-BC50-4EBF-9027-8954BC036379}"/>
              </a:ext>
            </a:extLst>
          </p:cNvPr>
          <p:cNvSpPr>
            <a:spLocks noGrp="1"/>
          </p:cNvSpPr>
          <p:nvPr>
            <p:ph idx="1"/>
          </p:nvPr>
        </p:nvSpPr>
        <p:spPr>
          <a:xfrm>
            <a:off x="838200" y="2057400"/>
            <a:ext cx="10515600" cy="3871762"/>
          </a:xfrm>
        </p:spPr>
        <p:txBody>
          <a:bodyPr>
            <a:normAutofit/>
          </a:bodyPr>
          <a:lstStyle/>
          <a:p>
            <a:r>
              <a:rPr lang="en-US" sz="2000" dirty="0">
                <a:hlinkClick r:id="rId2"/>
              </a:rPr>
              <a:t>https://www.cdc.gov/coronavirus/2019-ncov/community/schools-childcare/youth-sports.html</a:t>
            </a:r>
            <a:endParaRPr lang="en-US" sz="2000" dirty="0"/>
          </a:p>
          <a:p>
            <a:endParaRPr lang="en-US" sz="2000" dirty="0"/>
          </a:p>
          <a:p>
            <a:r>
              <a:rPr lang="en-US" sz="2000" dirty="0">
                <a:hlinkClick r:id="rId3"/>
              </a:rPr>
              <a:t>https://www.ghsa.net/latest-ghsa-statements-coronavirus-situation</a:t>
            </a:r>
            <a:endParaRPr lang="en-US" sz="2000" dirty="0"/>
          </a:p>
          <a:p>
            <a:endParaRPr lang="en-US" sz="2000" dirty="0"/>
          </a:p>
          <a:p>
            <a:r>
              <a:rPr lang="en-US" sz="2000" dirty="0">
                <a:hlinkClick r:id="rId4"/>
              </a:rPr>
              <a:t>https://www.cdc.gov/coronavirus/2019-ncov/community/pdf/Reopening_America_Guidance.pdf</a:t>
            </a:r>
            <a:endParaRPr lang="en-US" sz="2000" dirty="0"/>
          </a:p>
          <a:p>
            <a:endParaRPr lang="en-US" sz="2000" dirty="0"/>
          </a:p>
          <a:p>
            <a:r>
              <a:rPr lang="en-US" sz="2000" dirty="0">
                <a:hlinkClick r:id="rId5"/>
              </a:rPr>
              <a:t>https://www.cdc.gov/coronavirus/2019-ncov/community/disinfecting-building-facility.html</a:t>
            </a:r>
            <a:endParaRPr lang="en-US" sz="2000" dirty="0"/>
          </a:p>
          <a:p>
            <a:pPr marL="0" indent="0">
              <a:buNone/>
            </a:pPr>
            <a:endParaRPr lang="en-US" sz="2000" dirty="0"/>
          </a:p>
          <a:p>
            <a:r>
              <a:rPr lang="en-US" sz="2000" dirty="0">
                <a:hlinkClick r:id="rId6"/>
              </a:rPr>
              <a:t>https://ksi.uconn.edu/covid-19-return-to-activity/#</a:t>
            </a:r>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15181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Photo of soccer ball, football, basketball, baseball, and a stop sign with a hand">
            <a:extLst>
              <a:ext uri="{FF2B5EF4-FFF2-40B4-BE49-F238E27FC236}">
                <a16:creationId xmlns:a16="http://schemas.microsoft.com/office/drawing/2014/main" id="{50EA047B-2083-4617-B7AB-DD18C8168C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159"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D884474-5F12-45E7-AB7C-39C299796D14}"/>
              </a:ext>
            </a:extLst>
          </p:cNvPr>
          <p:cNvSpPr>
            <a:spLocks noGrp="1"/>
          </p:cNvSpPr>
          <p:nvPr>
            <p:ph idx="1"/>
          </p:nvPr>
        </p:nvSpPr>
        <p:spPr>
          <a:xfrm>
            <a:off x="7546848" y="2516777"/>
            <a:ext cx="3803904" cy="3660185"/>
          </a:xfrm>
        </p:spPr>
        <p:txBody>
          <a:bodyPr anchor="ctr">
            <a:normAutofit/>
          </a:bodyPr>
          <a:lstStyle/>
          <a:p>
            <a:r>
              <a:rPr lang="en-US" sz="2200" dirty="0"/>
              <a:t>Overview/Definition</a:t>
            </a:r>
          </a:p>
          <a:p>
            <a:r>
              <a:rPr lang="en-US" sz="2200" dirty="0"/>
              <a:t>Transmission</a:t>
            </a:r>
          </a:p>
          <a:p>
            <a:r>
              <a:rPr lang="en-US" sz="2200" dirty="0"/>
              <a:t>Symptoms</a:t>
            </a:r>
          </a:p>
          <a:p>
            <a:r>
              <a:rPr lang="en-US" sz="2200" dirty="0"/>
              <a:t>Monitoring/Reporting</a:t>
            </a:r>
          </a:p>
          <a:p>
            <a:r>
              <a:rPr lang="en-US" sz="2200" dirty="0"/>
              <a:t>Risk Reduction/Prevention</a:t>
            </a:r>
          </a:p>
          <a:p>
            <a:r>
              <a:rPr lang="en-US" sz="2200" dirty="0"/>
              <a:t>Conditioning considerations</a:t>
            </a:r>
          </a:p>
          <a:p>
            <a:endParaRPr lang="en-US" sz="2200" dirty="0"/>
          </a:p>
          <a:p>
            <a:endParaRPr lang="en-US" sz="2200" dirty="0"/>
          </a:p>
          <a:p>
            <a:endParaRPr lang="en-US" sz="2200" dirty="0"/>
          </a:p>
        </p:txBody>
      </p:sp>
      <p:sp>
        <p:nvSpPr>
          <p:cNvPr id="2" name="Title 1">
            <a:extLst>
              <a:ext uri="{FF2B5EF4-FFF2-40B4-BE49-F238E27FC236}">
                <a16:creationId xmlns:a16="http://schemas.microsoft.com/office/drawing/2014/main" id="{1E4419FF-6DA1-4629-96BB-B4F8E49D26E7}"/>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Content</a:t>
            </a:r>
          </a:p>
        </p:txBody>
      </p:sp>
    </p:spTree>
    <p:extLst>
      <p:ext uri="{BB962C8B-B14F-4D97-AF65-F5344CB8AC3E}">
        <p14:creationId xmlns:p14="http://schemas.microsoft.com/office/powerpoint/2010/main" val="401256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mage of coronavirus">
            <a:extLst>
              <a:ext uri="{FF2B5EF4-FFF2-40B4-BE49-F238E27FC236}">
                <a16:creationId xmlns:a16="http://schemas.microsoft.com/office/drawing/2014/main" id="{FAAC6464-5A62-4D1D-815F-ED7D9CD18C6B}"/>
              </a:ext>
            </a:extLst>
          </p:cNvPr>
          <p:cNvPicPr>
            <a:picLocks noChangeAspect="1"/>
          </p:cNvPicPr>
          <p:nvPr/>
        </p:nvPicPr>
        <p:blipFill rotWithShape="1">
          <a:blip r:embed="rId2"/>
          <a:srcRect t="12822" r="2" b="9807"/>
          <a:stretch/>
        </p:blipFill>
        <p:spPr>
          <a:xfrm>
            <a:off x="841248" y="2276857"/>
            <a:ext cx="5015484" cy="3900106"/>
          </a:xfrm>
          <a:prstGeom prst="rect">
            <a:avLst/>
          </a:prstGeom>
        </p:spPr>
      </p:pic>
      <p:sp>
        <p:nvSpPr>
          <p:cNvPr id="4" name="Content Placeholder 3">
            <a:extLst>
              <a:ext uri="{FF2B5EF4-FFF2-40B4-BE49-F238E27FC236}">
                <a16:creationId xmlns:a16="http://schemas.microsoft.com/office/drawing/2014/main" id="{C289D94B-4C9C-4595-BB19-98BCB1267611}"/>
              </a:ext>
            </a:extLst>
          </p:cNvPr>
          <p:cNvSpPr>
            <a:spLocks noGrp="1"/>
          </p:cNvSpPr>
          <p:nvPr>
            <p:ph idx="1"/>
          </p:nvPr>
        </p:nvSpPr>
        <p:spPr>
          <a:xfrm>
            <a:off x="6335268" y="1691323"/>
            <a:ext cx="5015484" cy="3900106"/>
          </a:xfrm>
        </p:spPr>
        <p:txBody>
          <a:bodyPr anchor="ctr">
            <a:normAutofit/>
          </a:bodyPr>
          <a:lstStyle/>
          <a:p>
            <a:endParaRPr lang="en-US" sz="2200" dirty="0"/>
          </a:p>
          <a:p>
            <a:r>
              <a:rPr lang="en-US" sz="2200" dirty="0"/>
              <a:t>COVID-19 is an infectious disease caused by the Coronavirus.</a:t>
            </a:r>
          </a:p>
          <a:p>
            <a:pPr marL="0" indent="0">
              <a:buNone/>
            </a:pPr>
            <a:endParaRPr lang="en-US" sz="2200" dirty="0"/>
          </a:p>
          <a:p>
            <a:r>
              <a:rPr lang="en-US" sz="2200" dirty="0"/>
              <a:t>Coronavirus is a kind of common virus that can affect your upper respiratory tract (sinuses, nose, and throat) or lower respiratory tract (windpipe and lungs).</a:t>
            </a:r>
          </a:p>
        </p:txBody>
      </p:sp>
      <p:sp>
        <p:nvSpPr>
          <p:cNvPr id="2" name="Title 1">
            <a:extLst>
              <a:ext uri="{FF2B5EF4-FFF2-40B4-BE49-F238E27FC236}">
                <a16:creationId xmlns:a16="http://schemas.microsoft.com/office/drawing/2014/main" id="{364209C3-DBFC-4067-8B87-CD04DE37E361}"/>
              </a:ext>
            </a:extLst>
          </p:cNvPr>
          <p:cNvSpPr>
            <a:spLocks noGrp="1"/>
          </p:cNvSpPr>
          <p:nvPr>
            <p:ph type="title"/>
          </p:nvPr>
        </p:nvSpPr>
        <p:spPr>
          <a:xfrm>
            <a:off x="838200" y="365760"/>
            <a:ext cx="10515600" cy="1325563"/>
          </a:xfrm>
        </p:spPr>
        <p:txBody>
          <a:bodyPr>
            <a:normAutofit/>
          </a:bodyPr>
          <a:lstStyle/>
          <a:p>
            <a:r>
              <a:rPr lang="en-US" dirty="0">
                <a:solidFill>
                  <a:schemeClr val="bg1"/>
                </a:solidFill>
              </a:rPr>
              <a:t>What is it?</a:t>
            </a:r>
          </a:p>
        </p:txBody>
      </p:sp>
    </p:spTree>
    <p:extLst>
      <p:ext uri="{BB962C8B-B14F-4D97-AF65-F5344CB8AC3E}">
        <p14:creationId xmlns:p14="http://schemas.microsoft.com/office/powerpoint/2010/main" val="416861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mage of person coughing">
            <a:extLst>
              <a:ext uri="{FF2B5EF4-FFF2-40B4-BE49-F238E27FC236}">
                <a16:creationId xmlns:a16="http://schemas.microsoft.com/office/drawing/2014/main" id="{8E3DEEB3-7220-4E54-A9DC-1CAA7A618B21}"/>
              </a:ext>
            </a:extLst>
          </p:cNvPr>
          <p:cNvPicPr>
            <a:picLocks noChangeAspect="1"/>
          </p:cNvPicPr>
          <p:nvPr/>
        </p:nvPicPr>
        <p:blipFill rotWithShape="1">
          <a:blip r:embed="rId2"/>
          <a:srcRect t="19317" r="3" b="6391"/>
          <a:stretch/>
        </p:blipFill>
        <p:spPr>
          <a:xfrm>
            <a:off x="841248" y="2516777"/>
            <a:ext cx="3566850" cy="3660185"/>
          </a:xfrm>
          <a:prstGeom prst="rect">
            <a:avLst/>
          </a:prstGeom>
        </p:spPr>
      </p:pic>
      <p:sp>
        <p:nvSpPr>
          <p:cNvPr id="3" name="Content Placeholder 2">
            <a:extLst>
              <a:ext uri="{FF2B5EF4-FFF2-40B4-BE49-F238E27FC236}">
                <a16:creationId xmlns:a16="http://schemas.microsoft.com/office/drawing/2014/main" id="{5863BCA3-427B-4663-9954-61F6D26C0C02}"/>
              </a:ext>
            </a:extLst>
          </p:cNvPr>
          <p:cNvSpPr>
            <a:spLocks noGrp="1"/>
          </p:cNvSpPr>
          <p:nvPr>
            <p:ph idx="1"/>
          </p:nvPr>
        </p:nvSpPr>
        <p:spPr>
          <a:xfrm>
            <a:off x="4675517" y="2148525"/>
            <a:ext cx="6675235" cy="4028438"/>
          </a:xfrm>
        </p:spPr>
        <p:txBody>
          <a:bodyPr anchor="ctr">
            <a:normAutofit/>
          </a:bodyPr>
          <a:lstStyle/>
          <a:p>
            <a:r>
              <a:rPr lang="en-US" sz="2000" dirty="0"/>
              <a:t>COVID-19 virus spreads primarily through droplets of saliva or discharge from the nose when an infected person coughs or sneezes. If you breathe or swallow infected droplets, the virus can get into your system. </a:t>
            </a:r>
          </a:p>
          <a:p>
            <a:pPr marL="0" indent="0">
              <a:buNone/>
            </a:pPr>
            <a:endParaRPr lang="en-US" sz="2000" dirty="0"/>
          </a:p>
          <a:p>
            <a:r>
              <a:rPr lang="en-US" sz="2000" dirty="0"/>
              <a:t>COVID-19 virus also spreads by touching a contaminated surface or object with virus on it,  and then touching your mouth, nose, or eyes.</a:t>
            </a:r>
          </a:p>
          <a:p>
            <a:endParaRPr lang="en-US" sz="2000" dirty="0"/>
          </a:p>
          <a:p>
            <a:r>
              <a:rPr lang="en-US" sz="2000" dirty="0"/>
              <a:t> It spread mainly between people who are in close contact with one another</a:t>
            </a:r>
          </a:p>
        </p:txBody>
      </p:sp>
      <p:sp>
        <p:nvSpPr>
          <p:cNvPr id="2" name="Title 1">
            <a:extLst>
              <a:ext uri="{FF2B5EF4-FFF2-40B4-BE49-F238E27FC236}">
                <a16:creationId xmlns:a16="http://schemas.microsoft.com/office/drawing/2014/main" id="{2A0AA6DC-2775-49B8-9FCA-BC646D355C02}"/>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How is it Transmitted?</a:t>
            </a:r>
          </a:p>
        </p:txBody>
      </p:sp>
    </p:spTree>
    <p:extLst>
      <p:ext uri="{BB962C8B-B14F-4D97-AF65-F5344CB8AC3E}">
        <p14:creationId xmlns:p14="http://schemas.microsoft.com/office/powerpoint/2010/main" val="30728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descr="rectangle">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descr="rectangle">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mage with house and virus icons outside, says &quot;stay home&quot;">
            <a:extLst>
              <a:ext uri="{FF2B5EF4-FFF2-40B4-BE49-F238E27FC236}">
                <a16:creationId xmlns:a16="http://schemas.microsoft.com/office/drawing/2014/main" id="{4D3D228F-4EA5-4A63-B313-3C4CD7A699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83752" y="462757"/>
            <a:ext cx="3337560" cy="2225040"/>
          </a:xfrm>
          <a:prstGeom prst="rect">
            <a:avLst/>
          </a:prstGeom>
        </p:spPr>
      </p:pic>
      <p:sp>
        <p:nvSpPr>
          <p:cNvPr id="4" name="Content Placeholder 3">
            <a:extLst>
              <a:ext uri="{FF2B5EF4-FFF2-40B4-BE49-F238E27FC236}">
                <a16:creationId xmlns:a16="http://schemas.microsoft.com/office/drawing/2014/main" id="{AD88A217-7BDA-4C0A-BF97-C969B3330D91}"/>
              </a:ext>
            </a:extLst>
          </p:cNvPr>
          <p:cNvSpPr>
            <a:spLocks noGrp="1"/>
          </p:cNvSpPr>
          <p:nvPr>
            <p:ph sz="half" idx="2"/>
          </p:nvPr>
        </p:nvSpPr>
        <p:spPr>
          <a:xfrm>
            <a:off x="6256020" y="2100579"/>
            <a:ext cx="5097780" cy="4076383"/>
          </a:xfrm>
        </p:spPr>
        <p:txBody>
          <a:bodyPr anchor="ctr">
            <a:normAutofit/>
          </a:bodyPr>
          <a:lstStyle/>
          <a:p>
            <a:r>
              <a:rPr lang="en-US" sz="1700" dirty="0"/>
              <a:t>Fever or chills</a:t>
            </a:r>
          </a:p>
          <a:p>
            <a:r>
              <a:rPr lang="en-US" sz="1700" dirty="0"/>
              <a:t>Cough</a:t>
            </a:r>
          </a:p>
          <a:p>
            <a:r>
              <a:rPr lang="en-US" sz="1700" dirty="0"/>
              <a:t>Shortness of breath or difficulty breathing</a:t>
            </a:r>
          </a:p>
          <a:p>
            <a:r>
              <a:rPr lang="en-US" sz="1700" dirty="0"/>
              <a:t>Fatigue</a:t>
            </a:r>
          </a:p>
          <a:p>
            <a:r>
              <a:rPr lang="en-US" sz="1700" dirty="0"/>
              <a:t>Muscle or body aches</a:t>
            </a:r>
          </a:p>
          <a:p>
            <a:r>
              <a:rPr lang="en-US" sz="1700" dirty="0"/>
              <a:t>Headache</a:t>
            </a:r>
          </a:p>
          <a:p>
            <a:r>
              <a:rPr lang="en-US" sz="1700" dirty="0"/>
              <a:t>New loss of taste or smell</a:t>
            </a:r>
          </a:p>
          <a:p>
            <a:r>
              <a:rPr lang="en-US" sz="1700" dirty="0"/>
              <a:t>Sore throat</a:t>
            </a:r>
          </a:p>
          <a:p>
            <a:r>
              <a:rPr lang="en-US" sz="1700" dirty="0"/>
              <a:t>Congestion or runny nose</a:t>
            </a:r>
          </a:p>
          <a:p>
            <a:r>
              <a:rPr lang="en-US" sz="1700" dirty="0"/>
              <a:t>Nausea or vomiting</a:t>
            </a:r>
          </a:p>
          <a:p>
            <a:r>
              <a:rPr lang="en-US" sz="1700" dirty="0"/>
              <a:t>Diarrhea</a:t>
            </a:r>
          </a:p>
          <a:p>
            <a:pPr marL="0" indent="0">
              <a:buNone/>
            </a:pPr>
            <a:endParaRPr lang="en-US" sz="1700" dirty="0"/>
          </a:p>
        </p:txBody>
      </p:sp>
      <p:sp>
        <p:nvSpPr>
          <p:cNvPr id="3" name="Content Placeholder 2">
            <a:extLst>
              <a:ext uri="{FF2B5EF4-FFF2-40B4-BE49-F238E27FC236}">
                <a16:creationId xmlns:a16="http://schemas.microsoft.com/office/drawing/2014/main" id="{F42DB8F7-9E4A-4A01-ACAD-9C96E629C765}"/>
              </a:ext>
            </a:extLst>
          </p:cNvPr>
          <p:cNvSpPr>
            <a:spLocks noGrp="1"/>
          </p:cNvSpPr>
          <p:nvPr>
            <p:ph sz="half" idx="1"/>
          </p:nvPr>
        </p:nvSpPr>
        <p:spPr>
          <a:xfrm>
            <a:off x="838200" y="2100579"/>
            <a:ext cx="5097779" cy="4076383"/>
          </a:xfrm>
        </p:spPr>
        <p:txBody>
          <a:bodyPr anchor="ctr">
            <a:normAutofit/>
          </a:bodyPr>
          <a:lstStyle/>
          <a:p>
            <a:r>
              <a:rPr lang="en-US" sz="2000" dirty="0"/>
              <a:t>Infected individuals may be asymptomatic or symptomatic and can still spread the virus.</a:t>
            </a:r>
          </a:p>
          <a:p>
            <a:r>
              <a:rPr lang="en-US" sz="2000" dirty="0"/>
              <a:t> The elderly and individuals with underlying medical conditions (asthma, high blood pressure, obesity, diabetes, weakened immune system, etc.)  have  a higher risk of developing complications from the virus</a:t>
            </a:r>
          </a:p>
          <a:p>
            <a:r>
              <a:rPr lang="en-US" sz="2000" dirty="0"/>
              <a:t>Symptoms may appear 2-14 days after exposure to the virus. </a:t>
            </a:r>
          </a:p>
          <a:p>
            <a:r>
              <a:rPr lang="en-US" sz="2000" dirty="0"/>
              <a:t>Emergency care: trouble breathing, persistent pain or pressure in the chest, new confusion, inability to wake or stay awake, or bluish lips or face</a:t>
            </a:r>
          </a:p>
          <a:p>
            <a:endParaRPr lang="en-US" sz="2000" dirty="0"/>
          </a:p>
          <a:p>
            <a:endParaRPr lang="en-US" sz="2000" dirty="0"/>
          </a:p>
        </p:txBody>
      </p:sp>
      <p:sp>
        <p:nvSpPr>
          <p:cNvPr id="2" name="Title 1">
            <a:extLst>
              <a:ext uri="{FF2B5EF4-FFF2-40B4-BE49-F238E27FC236}">
                <a16:creationId xmlns:a16="http://schemas.microsoft.com/office/drawing/2014/main" id="{5D1CE9AE-85C8-422E-A3C4-625D580DDDC6}"/>
              </a:ext>
            </a:extLst>
          </p:cNvPr>
          <p:cNvSpPr>
            <a:spLocks noGrp="1"/>
          </p:cNvSpPr>
          <p:nvPr>
            <p:ph type="title"/>
          </p:nvPr>
        </p:nvSpPr>
        <p:spPr>
          <a:xfrm>
            <a:off x="838200" y="365126"/>
            <a:ext cx="10515600" cy="1094740"/>
          </a:xfrm>
        </p:spPr>
        <p:txBody>
          <a:bodyPr>
            <a:normAutofit/>
          </a:bodyPr>
          <a:lstStyle/>
          <a:p>
            <a:r>
              <a:rPr lang="en-US" dirty="0">
                <a:solidFill>
                  <a:schemeClr val="bg1"/>
                </a:solidFill>
              </a:rPr>
              <a:t>Signs and Symptoms</a:t>
            </a:r>
          </a:p>
        </p:txBody>
      </p:sp>
    </p:spTree>
    <p:extLst>
      <p:ext uri="{BB962C8B-B14F-4D97-AF65-F5344CB8AC3E}">
        <p14:creationId xmlns:p14="http://schemas.microsoft.com/office/powerpoint/2010/main" val="11794056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descr="rectang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GHSA logo">
            <a:extLst>
              <a:ext uri="{FF2B5EF4-FFF2-40B4-BE49-F238E27FC236}">
                <a16:creationId xmlns:a16="http://schemas.microsoft.com/office/drawing/2014/main" id="{E2487B83-BDC1-4080-A26B-CB35AF5B5E81}"/>
              </a:ext>
            </a:extLst>
          </p:cNvPr>
          <p:cNvPicPr>
            <a:picLocks noChangeAspect="1"/>
          </p:cNvPicPr>
          <p:nvPr/>
        </p:nvPicPr>
        <p:blipFill rotWithShape="1">
          <a:blip r:embed="rId2"/>
          <a:srcRect l="11738" r="15950" b="2"/>
          <a:stretch/>
        </p:blipFill>
        <p:spPr>
          <a:xfrm>
            <a:off x="841248" y="2276857"/>
            <a:ext cx="5015484" cy="3900106"/>
          </a:xfrm>
          <a:prstGeom prst="rect">
            <a:avLst/>
          </a:prstGeom>
        </p:spPr>
      </p:pic>
      <p:sp>
        <p:nvSpPr>
          <p:cNvPr id="3" name="Content Placeholder 2">
            <a:extLst>
              <a:ext uri="{FF2B5EF4-FFF2-40B4-BE49-F238E27FC236}">
                <a16:creationId xmlns:a16="http://schemas.microsoft.com/office/drawing/2014/main" id="{4FE7F69E-D050-48AE-A003-A048A7904E25}"/>
              </a:ext>
            </a:extLst>
          </p:cNvPr>
          <p:cNvSpPr>
            <a:spLocks noGrp="1"/>
          </p:cNvSpPr>
          <p:nvPr>
            <p:ph idx="1"/>
          </p:nvPr>
        </p:nvSpPr>
        <p:spPr>
          <a:xfrm>
            <a:off x="6207254" y="2738119"/>
            <a:ext cx="5643370" cy="4119880"/>
          </a:xfrm>
        </p:spPr>
        <p:txBody>
          <a:bodyPr anchor="ctr">
            <a:normAutofit lnSpcReduction="10000"/>
          </a:bodyPr>
          <a:lstStyle/>
          <a:p>
            <a:r>
              <a:rPr lang="en-US" sz="1800" dirty="0"/>
              <a:t>All individuals feeling sick should be encouraged to stay home </a:t>
            </a:r>
          </a:p>
          <a:p>
            <a:endParaRPr lang="en-US" sz="1800" dirty="0"/>
          </a:p>
          <a:p>
            <a:r>
              <a:rPr lang="en-US" sz="1800" dirty="0"/>
              <a:t>All athletes should be aware of Covid-19 Symptoms and be encouraged to report symptoms  to coaches  or ATC</a:t>
            </a:r>
          </a:p>
          <a:p>
            <a:endParaRPr lang="en-US" sz="1800" dirty="0"/>
          </a:p>
          <a:p>
            <a:r>
              <a:rPr lang="en-US" sz="1800" dirty="0"/>
              <a:t>All staff should aim to become familiar with COVID-19 </a:t>
            </a:r>
            <a:r>
              <a:rPr lang="en-US" sz="1800" u="sng" dirty="0"/>
              <a:t>symptoms </a:t>
            </a:r>
            <a:r>
              <a:rPr lang="en-US" sz="1800" dirty="0"/>
              <a:t>and the </a:t>
            </a:r>
            <a:r>
              <a:rPr lang="en-US" sz="1800" u="sng" dirty="0"/>
              <a:t>GHSA</a:t>
            </a:r>
            <a:r>
              <a:rPr lang="en-US" sz="1800" dirty="0"/>
              <a:t>  COVID-19 </a:t>
            </a:r>
            <a:r>
              <a:rPr lang="en-US" sz="1800" u="sng" dirty="0"/>
              <a:t>monitoring form </a:t>
            </a:r>
            <a:r>
              <a:rPr lang="en-US" sz="1800" dirty="0"/>
              <a:t>and </a:t>
            </a:r>
            <a:r>
              <a:rPr lang="en-US" sz="1800" u="sng" dirty="0"/>
              <a:t>questionnaire</a:t>
            </a:r>
            <a:br>
              <a:rPr lang="en-US" sz="1800" u="sng" dirty="0"/>
            </a:br>
            <a:endParaRPr lang="en-US" sz="1800" dirty="0"/>
          </a:p>
          <a:p>
            <a:r>
              <a:rPr lang="en-US" sz="1800" dirty="0"/>
              <a:t>Coaches &amp; ATC will be responsible for </a:t>
            </a:r>
            <a:r>
              <a:rPr lang="en-US" sz="1800" u="sng" dirty="0"/>
              <a:t>daily </a:t>
            </a:r>
            <a:r>
              <a:rPr lang="en-US" sz="1800" dirty="0"/>
              <a:t>checking off and </a:t>
            </a:r>
            <a:r>
              <a:rPr lang="en-US" sz="1800" u="sng" dirty="0"/>
              <a:t>documenting </a:t>
            </a:r>
            <a:r>
              <a:rPr lang="en-US" sz="1800" dirty="0"/>
              <a:t>each athlete's status using the GHSA monitoring and questionnaire forms (checks must be done before allowing an athlete to participate) </a:t>
            </a:r>
            <a:br>
              <a:rPr lang="en-US" sz="1500" dirty="0"/>
            </a:br>
            <a:endParaRPr lang="en-US" sz="1500" dirty="0"/>
          </a:p>
          <a:p>
            <a:endParaRPr lang="en-US" sz="1500" dirty="0"/>
          </a:p>
          <a:p>
            <a:endParaRPr lang="en-US" sz="1500" dirty="0"/>
          </a:p>
          <a:p>
            <a:endParaRPr lang="en-US" sz="1500" dirty="0"/>
          </a:p>
        </p:txBody>
      </p:sp>
      <p:sp>
        <p:nvSpPr>
          <p:cNvPr id="2" name="Title 1">
            <a:extLst>
              <a:ext uri="{FF2B5EF4-FFF2-40B4-BE49-F238E27FC236}">
                <a16:creationId xmlns:a16="http://schemas.microsoft.com/office/drawing/2014/main" id="{3449D0A0-5460-4F1B-A46A-1549C8068169}"/>
              </a:ext>
            </a:extLst>
          </p:cNvPr>
          <p:cNvSpPr>
            <a:spLocks noGrp="1"/>
          </p:cNvSpPr>
          <p:nvPr>
            <p:ph type="title"/>
          </p:nvPr>
        </p:nvSpPr>
        <p:spPr>
          <a:xfrm>
            <a:off x="838200" y="365760"/>
            <a:ext cx="10515600" cy="1325563"/>
          </a:xfrm>
        </p:spPr>
        <p:txBody>
          <a:bodyPr>
            <a:normAutofit/>
          </a:bodyPr>
          <a:lstStyle/>
          <a:p>
            <a:r>
              <a:rPr lang="en-US" dirty="0">
                <a:solidFill>
                  <a:schemeClr val="bg1"/>
                </a:solidFill>
              </a:rPr>
              <a:t>Reporting / Monitoring  COVID-19</a:t>
            </a:r>
          </a:p>
        </p:txBody>
      </p:sp>
    </p:spTree>
    <p:extLst>
      <p:ext uri="{BB962C8B-B14F-4D97-AF65-F5344CB8AC3E}">
        <p14:creationId xmlns:p14="http://schemas.microsoft.com/office/powerpoint/2010/main" val="112305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rectangle">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rectangle">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67290AF-91AE-4ADE-8C91-51F0D03DABC8}"/>
              </a:ext>
            </a:extLst>
          </p:cNvPr>
          <p:cNvSpPr>
            <a:spLocks noGrp="1"/>
          </p:cNvSpPr>
          <p:nvPr>
            <p:ph idx="1"/>
          </p:nvPr>
        </p:nvSpPr>
        <p:spPr>
          <a:xfrm>
            <a:off x="838200" y="2057400"/>
            <a:ext cx="10515600" cy="5020056"/>
          </a:xfrm>
        </p:spPr>
        <p:txBody>
          <a:bodyPr>
            <a:normAutofit/>
          </a:bodyPr>
          <a:lstStyle/>
          <a:p>
            <a:pPr lvl="0"/>
            <a:r>
              <a:rPr lang="en-US" sz="1600" dirty="0"/>
              <a:t>If  anyone answers yes to any of the GHSA questions, is positive for any symptoms, or has had recent exposure to COVID-19  they will </a:t>
            </a:r>
            <a:r>
              <a:rPr lang="en-US" sz="1600" u="sng" dirty="0"/>
              <a:t>self isolate </a:t>
            </a:r>
            <a:r>
              <a:rPr lang="en-US" sz="1600" dirty="0"/>
              <a:t>and </a:t>
            </a:r>
            <a:r>
              <a:rPr lang="en-US" sz="1600" u="sng" dirty="0"/>
              <a:t>not participate </a:t>
            </a:r>
            <a:r>
              <a:rPr lang="en-US" sz="1600" dirty="0"/>
              <a:t>in any team workouts for a </a:t>
            </a:r>
            <a:r>
              <a:rPr lang="en-US" sz="1600" u="sng" dirty="0"/>
              <a:t>14-day period</a:t>
            </a:r>
            <a:r>
              <a:rPr lang="en-US" sz="1600" dirty="0"/>
              <a:t>.</a:t>
            </a:r>
            <a:br>
              <a:rPr lang="en-US" sz="1600" dirty="0"/>
            </a:br>
            <a:endParaRPr lang="en-US" sz="1600" dirty="0"/>
          </a:p>
          <a:p>
            <a:pPr lvl="0"/>
            <a:r>
              <a:rPr lang="en-US" sz="1600" dirty="0"/>
              <a:t>Coaches/AD Discretion: Anyone that encounters an individual that reports yes for questionnaire, is positive for symptoms, or has had recent exposure to COVID-19  will be notified and should self isolate for a 14-day period. </a:t>
            </a:r>
            <a:br>
              <a:rPr lang="en-US" sz="1600" dirty="0"/>
            </a:br>
            <a:endParaRPr lang="en-US" sz="1600" dirty="0"/>
          </a:p>
          <a:p>
            <a:pPr lvl="0"/>
            <a:r>
              <a:rPr lang="en-US" sz="1600" dirty="0"/>
              <a:t>Individuals should contact their primary care physician for further instruction and testing if warranted</a:t>
            </a:r>
            <a:br>
              <a:rPr lang="en-US" sz="1600" dirty="0"/>
            </a:br>
            <a:endParaRPr lang="en-US" sz="1600" dirty="0"/>
          </a:p>
          <a:p>
            <a:pPr lvl="0"/>
            <a:r>
              <a:rPr lang="en-US" sz="1600" dirty="0"/>
              <a:t>Facilities and Equipment used by the individual will be closed off and undergo thorough cleaning and disinfecting</a:t>
            </a:r>
            <a:br>
              <a:rPr lang="en-US" sz="1600" dirty="0"/>
            </a:br>
            <a:endParaRPr lang="en-US" sz="1600" dirty="0"/>
          </a:p>
          <a:p>
            <a:pPr lvl="0"/>
            <a:r>
              <a:rPr lang="en-US" sz="1600" dirty="0"/>
              <a:t>Coaches are encouraged to design voluntary at home workouts for those in self isolation. (Athletes should only participate in at home workouts if they are feeling well enough to do so)</a:t>
            </a:r>
            <a:br>
              <a:rPr lang="en-US" sz="1600" dirty="0"/>
            </a:br>
            <a:endParaRPr lang="en-US" sz="1600" dirty="0"/>
          </a:p>
          <a:p>
            <a:pPr lvl="0"/>
            <a:r>
              <a:rPr lang="en-US" sz="1600" dirty="0"/>
              <a:t>Individuals in self isolation should continually monitor and record their symptoms </a:t>
            </a:r>
            <a:br>
              <a:rPr lang="en-US" sz="1600" dirty="0"/>
            </a:br>
            <a:endParaRPr lang="en-US" sz="1600" dirty="0"/>
          </a:p>
          <a:p>
            <a:pPr lvl="0"/>
            <a:r>
              <a:rPr lang="en-US" sz="1600" dirty="0"/>
              <a:t>Individuals will not be able to </a:t>
            </a:r>
            <a:r>
              <a:rPr lang="en-US" sz="1600" u="sng" dirty="0"/>
              <a:t>return</a:t>
            </a:r>
            <a:r>
              <a:rPr lang="en-US" sz="1600" dirty="0"/>
              <a:t> until Proof of a </a:t>
            </a:r>
            <a:r>
              <a:rPr lang="en-US" sz="1600" u="sng" dirty="0"/>
              <a:t>negative COVID-19 </a:t>
            </a:r>
            <a:r>
              <a:rPr lang="en-US" sz="1600" dirty="0"/>
              <a:t>test or </a:t>
            </a:r>
            <a:r>
              <a:rPr lang="en-US" sz="1600" u="sng" dirty="0"/>
              <a:t>14-day quarantine </a:t>
            </a:r>
            <a:r>
              <a:rPr lang="en-US" sz="1600" dirty="0"/>
              <a:t>and </a:t>
            </a:r>
            <a:r>
              <a:rPr lang="en-US" sz="1600" u="sng" dirty="0"/>
              <a:t>symptom free</a:t>
            </a:r>
            <a:br>
              <a:rPr lang="en-US" sz="1100" dirty="0"/>
            </a:br>
            <a:endParaRPr lang="en-US" sz="1100" dirty="0"/>
          </a:p>
          <a:p>
            <a:pPr lvl="0"/>
            <a:endParaRPr lang="en-US" sz="1100" dirty="0"/>
          </a:p>
          <a:p>
            <a:pPr lvl="0"/>
            <a:endParaRPr lang="en-US" sz="1100" dirty="0"/>
          </a:p>
          <a:p>
            <a:pPr lvl="0"/>
            <a:endParaRPr lang="en-US" sz="1100" dirty="0"/>
          </a:p>
          <a:p>
            <a:pPr lvl="0"/>
            <a:endParaRPr lang="en-US" sz="1100" dirty="0"/>
          </a:p>
          <a:p>
            <a:endParaRPr lang="en-US" sz="1100" dirty="0"/>
          </a:p>
        </p:txBody>
      </p:sp>
      <p:sp>
        <p:nvSpPr>
          <p:cNvPr id="2" name="Title 1">
            <a:extLst>
              <a:ext uri="{FF2B5EF4-FFF2-40B4-BE49-F238E27FC236}">
                <a16:creationId xmlns:a16="http://schemas.microsoft.com/office/drawing/2014/main" id="{83B4600D-3900-43DF-A0A1-274AF6460B97}"/>
              </a:ext>
            </a:extLst>
          </p:cNvPr>
          <p:cNvSpPr>
            <a:spLocks noGrp="1"/>
          </p:cNvSpPr>
          <p:nvPr>
            <p:ph type="title"/>
          </p:nvPr>
        </p:nvSpPr>
        <p:spPr>
          <a:xfrm>
            <a:off x="838200" y="631825"/>
            <a:ext cx="10515600" cy="1325563"/>
          </a:xfrm>
        </p:spPr>
        <p:txBody>
          <a:bodyPr>
            <a:normAutofit/>
          </a:bodyPr>
          <a:lstStyle/>
          <a:p>
            <a:r>
              <a:rPr lang="en-US" dirty="0"/>
              <a:t>Contingency Plan for Positive  COVID-19 Questionnaire and Symptoms</a:t>
            </a:r>
          </a:p>
        </p:txBody>
      </p:sp>
    </p:spTree>
    <p:extLst>
      <p:ext uri="{BB962C8B-B14F-4D97-AF65-F5344CB8AC3E}">
        <p14:creationId xmlns:p14="http://schemas.microsoft.com/office/powerpoint/2010/main" val="326855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descr="rectangle">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rectangle">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44C1001B-309D-4789-ABD8-3FCC5D7B2A29}"/>
              </a:ext>
            </a:extLst>
          </p:cNvPr>
          <p:cNvSpPr>
            <a:spLocks noGrp="1"/>
          </p:cNvSpPr>
          <p:nvPr>
            <p:ph idx="1"/>
          </p:nvPr>
        </p:nvSpPr>
        <p:spPr>
          <a:xfrm>
            <a:off x="838200" y="1014984"/>
            <a:ext cx="10515600" cy="5623560"/>
          </a:xfrm>
        </p:spPr>
        <p:txBody>
          <a:bodyPr>
            <a:normAutofit/>
          </a:bodyPr>
          <a:lstStyle/>
          <a:p>
            <a:r>
              <a:rPr lang="en-US" sz="1800" dirty="0"/>
              <a:t>Remove/Isolate sick individual</a:t>
            </a:r>
            <a:br>
              <a:rPr lang="en-US" sz="1800" dirty="0"/>
            </a:br>
            <a:endParaRPr lang="en-US" sz="1800" dirty="0"/>
          </a:p>
          <a:p>
            <a:r>
              <a:rPr lang="en-US" sz="1800" dirty="0"/>
              <a:t>Always use glove and immediately wash hands after with soap and water (20s min) after dealing with a sick person</a:t>
            </a:r>
            <a:br>
              <a:rPr lang="en-US" sz="1800" dirty="0"/>
            </a:br>
            <a:endParaRPr lang="en-US" sz="1800" dirty="0"/>
          </a:p>
          <a:p>
            <a:r>
              <a:rPr lang="en-US" sz="1800" dirty="0"/>
              <a:t>Close off areas used by the person</a:t>
            </a:r>
            <a:br>
              <a:rPr lang="en-US" sz="1800" dirty="0"/>
            </a:br>
            <a:endParaRPr lang="en-US" sz="1800" dirty="0"/>
          </a:p>
          <a:p>
            <a:r>
              <a:rPr lang="en-US" sz="1800" dirty="0"/>
              <a:t>Open outside doors/windows to increase ventilation</a:t>
            </a:r>
            <a:br>
              <a:rPr lang="en-US" sz="1800" dirty="0"/>
            </a:br>
            <a:endParaRPr lang="en-US" sz="1800" dirty="0"/>
          </a:p>
          <a:p>
            <a:r>
              <a:rPr lang="en-US" sz="1800" dirty="0"/>
              <a:t>Wait 24hrs before cleaning and disinfecting (wait if possible if 24hrs unfeasible)</a:t>
            </a:r>
            <a:br>
              <a:rPr lang="en-US" sz="1800" dirty="0"/>
            </a:br>
            <a:endParaRPr lang="en-US" sz="1800" dirty="0"/>
          </a:p>
          <a:p>
            <a:r>
              <a:rPr lang="en-US" sz="1800" dirty="0"/>
              <a:t>Clean and disinfect all areas and equipment used by the person who is sick</a:t>
            </a:r>
            <a:br>
              <a:rPr lang="en-US" sz="1800" dirty="0"/>
            </a:br>
            <a:endParaRPr lang="en-US" sz="1800" dirty="0"/>
          </a:p>
          <a:p>
            <a:r>
              <a:rPr lang="en-US" sz="1800" dirty="0"/>
              <a:t> Vacuum the space if needed( room should be empty) (consider turning off fans/HVAC system so articles that escape from vacuuming will not circulate through the facility)</a:t>
            </a:r>
          </a:p>
          <a:p>
            <a:pPr marL="0" indent="0">
              <a:buNone/>
            </a:pPr>
            <a:endParaRPr lang="en-US" sz="1800" dirty="0"/>
          </a:p>
          <a:p>
            <a:r>
              <a:rPr lang="en-US" sz="1800" dirty="0"/>
              <a:t>0nce the facility and equipment has been disinfected it can be open for use (persons without close contact to the sick individual can return immediately after disinfection/cleaning) </a:t>
            </a:r>
          </a:p>
          <a:p>
            <a:endParaRPr lang="en-US" sz="1100" dirty="0"/>
          </a:p>
        </p:txBody>
      </p:sp>
      <p:sp>
        <p:nvSpPr>
          <p:cNvPr id="5" name="Title 4">
            <a:extLst>
              <a:ext uri="{FF2B5EF4-FFF2-40B4-BE49-F238E27FC236}">
                <a16:creationId xmlns:a16="http://schemas.microsoft.com/office/drawing/2014/main" id="{5BB17606-2028-44F0-843D-9225DC67A37A}"/>
              </a:ext>
            </a:extLst>
          </p:cNvPr>
          <p:cNvSpPr>
            <a:spLocks noGrp="1"/>
          </p:cNvSpPr>
          <p:nvPr>
            <p:ph type="title"/>
          </p:nvPr>
        </p:nvSpPr>
        <p:spPr>
          <a:xfrm>
            <a:off x="838200" y="0"/>
            <a:ext cx="10515600" cy="1224979"/>
          </a:xfrm>
        </p:spPr>
        <p:txBody>
          <a:bodyPr>
            <a:normAutofit fontScale="90000"/>
          </a:bodyPr>
          <a:lstStyle/>
          <a:p>
            <a:br>
              <a:rPr lang="en-US" sz="2800" dirty="0"/>
            </a:br>
            <a:r>
              <a:rPr lang="en-US" sz="3600" dirty="0"/>
              <a:t>CDC Guideline to Cleaning/Disinfecting if someone is Sick</a:t>
            </a:r>
            <a:br>
              <a:rPr lang="en-US" sz="2800" dirty="0"/>
            </a:br>
            <a:endParaRPr lang="en-US" sz="2800" dirty="0"/>
          </a:p>
        </p:txBody>
      </p:sp>
    </p:spTree>
    <p:extLst>
      <p:ext uri="{BB962C8B-B14F-4D97-AF65-F5344CB8AC3E}">
        <p14:creationId xmlns:p14="http://schemas.microsoft.com/office/powerpoint/2010/main" val="425149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descr="Image with icon of bug says &quot;Most viruses can live for several hours on a surface so it's important to disinfect surfaces to get rid of the virus.&quot; Image with icon of sports balls says &quot;All mats, athletic equipment, and surfaces should be cleaned and disinfected after use by each athlete. (Best to avoid sharing equipment).&quot;&#10;Image with icon of bucket and broom says &quot;Facilities and equipment should be cleaned prior to the start of workouts for each group and immediately after (coaches/janitorial staff)&quot;. Image with icon of soap says &quot;Regularly clean and disinfect frequently touched surfaces and equipment (door handles, light switches, chairs, benches, lockers, railing, etc.)&quot;">
            <a:extLst>
              <a:ext uri="{FF2B5EF4-FFF2-40B4-BE49-F238E27FC236}">
                <a16:creationId xmlns:a16="http://schemas.microsoft.com/office/drawing/2014/main" id="{C2D47B07-B870-4012-A57D-1D4D8D6A584C}"/>
              </a:ext>
            </a:extLst>
          </p:cNvPr>
          <p:cNvGraphicFramePr>
            <a:graphicFrameLocks noGrp="1"/>
          </p:cNvGraphicFramePr>
          <p:nvPr>
            <p:ph idx="1"/>
            <p:extLst>
              <p:ext uri="{D42A27DB-BD31-4B8C-83A1-F6EECF244321}">
                <p14:modId xmlns:p14="http://schemas.microsoft.com/office/powerpoint/2010/main" val="40896828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663D459-7A1E-4BBC-B38C-EC0559E5AE73}"/>
              </a:ext>
            </a:extLst>
          </p:cNvPr>
          <p:cNvSpPr>
            <a:spLocks noGrp="1"/>
          </p:cNvSpPr>
          <p:nvPr>
            <p:ph type="title"/>
          </p:nvPr>
        </p:nvSpPr>
        <p:spPr>
          <a:xfrm>
            <a:off x="838200" y="365125"/>
            <a:ext cx="10515600" cy="1325563"/>
          </a:xfrm>
        </p:spPr>
        <p:txBody>
          <a:bodyPr>
            <a:normAutofit/>
          </a:bodyPr>
          <a:lstStyle/>
          <a:p>
            <a:r>
              <a:rPr lang="en-US" dirty="0"/>
              <a:t>General Cleaning &amp; Disinfection (When/What to clean)</a:t>
            </a:r>
          </a:p>
        </p:txBody>
      </p:sp>
    </p:spTree>
    <p:extLst>
      <p:ext uri="{BB962C8B-B14F-4D97-AF65-F5344CB8AC3E}">
        <p14:creationId xmlns:p14="http://schemas.microsoft.com/office/powerpoint/2010/main" val="3498256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1617</Words>
  <Application>Microsoft Office PowerPoint</Application>
  <PresentationFormat>Widescreen</PresentationFormat>
  <Paragraphs>153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Coronavirus (COVID-19) Health &amp; Safety</vt:lpstr>
      <vt:lpstr>Content</vt:lpstr>
      <vt:lpstr>What is it?</vt:lpstr>
      <vt:lpstr>How is it Transmitted?</vt:lpstr>
      <vt:lpstr>Signs and Symptoms</vt:lpstr>
      <vt:lpstr>Reporting / Monitoring  COVID-19</vt:lpstr>
      <vt:lpstr>Contingency Plan for Positive  COVID-19 Questionnaire and Symptoms</vt:lpstr>
      <vt:lpstr> CDC Guideline to Cleaning/Disinfecting if someone is Sick </vt:lpstr>
      <vt:lpstr>General Cleaning &amp; Disinfection (When/What to clean)</vt:lpstr>
      <vt:lpstr>General Cleaning &amp; Disinfection (How to Clean)</vt:lpstr>
      <vt:lpstr>How to take off your gloves and how to disinfect surfaces</vt:lpstr>
      <vt:lpstr>COVID-19 Prevention (Hand Washing)</vt:lpstr>
      <vt:lpstr>COVID-19  Prevention (Hygiene Tips)</vt:lpstr>
      <vt:lpstr>Prevention (social Distancing)</vt:lpstr>
      <vt:lpstr>Physical Conditioning Considerations</vt:lpstr>
      <vt:lpstr>Heat Acclimatization Guidelines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(COVID-19) Health &amp; Safety</dc:title>
  <dc:creator>Kechia Rowles</dc:creator>
  <cp:lastModifiedBy>Michelle Kim</cp:lastModifiedBy>
  <cp:revision>9</cp:revision>
  <dcterms:created xsi:type="dcterms:W3CDTF">2020-06-22T18:39:35Z</dcterms:created>
  <dcterms:modified xsi:type="dcterms:W3CDTF">2020-06-23T21:18:31Z</dcterms:modified>
</cp:coreProperties>
</file>